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mp4" ContentType="video/mp4"/>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heme/themeOverride1.xml" ContentType="application/vnd.openxmlformats-officedocument.themeOverride+xml"/>
  <Override PartName="/ppt/notesSlides/notesSlide3.xml" ContentType="application/vnd.openxmlformats-officedocument.presentationml.notesSl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7" r:id="rId1"/>
  </p:sldMasterIdLst>
  <p:notesMasterIdLst>
    <p:notesMasterId r:id="rId71"/>
  </p:notesMasterIdLst>
  <p:handoutMasterIdLst>
    <p:handoutMasterId r:id="rId72"/>
  </p:handoutMasterIdLst>
  <p:sldIdLst>
    <p:sldId id="256" r:id="rId2"/>
    <p:sldId id="334" r:id="rId3"/>
    <p:sldId id="335" r:id="rId4"/>
    <p:sldId id="388" r:id="rId5"/>
    <p:sldId id="257" r:id="rId6"/>
    <p:sldId id="258" r:id="rId7"/>
    <p:sldId id="259" r:id="rId8"/>
    <p:sldId id="325" r:id="rId9"/>
    <p:sldId id="379" r:id="rId10"/>
    <p:sldId id="406" r:id="rId11"/>
    <p:sldId id="407" r:id="rId12"/>
    <p:sldId id="327" r:id="rId13"/>
    <p:sldId id="264" r:id="rId14"/>
    <p:sldId id="409" r:id="rId15"/>
    <p:sldId id="410" r:id="rId16"/>
    <p:sldId id="313" r:id="rId17"/>
    <p:sldId id="329" r:id="rId18"/>
    <p:sldId id="331" r:id="rId19"/>
    <p:sldId id="350" r:id="rId20"/>
    <p:sldId id="352" r:id="rId21"/>
    <p:sldId id="356" r:id="rId22"/>
    <p:sldId id="402" r:id="rId23"/>
    <p:sldId id="404" r:id="rId24"/>
    <p:sldId id="405" r:id="rId25"/>
    <p:sldId id="370" r:id="rId26"/>
    <p:sldId id="372" r:id="rId27"/>
    <p:sldId id="289" r:id="rId28"/>
    <p:sldId id="363" r:id="rId29"/>
    <p:sldId id="392" r:id="rId30"/>
    <p:sldId id="358" r:id="rId31"/>
    <p:sldId id="395" r:id="rId32"/>
    <p:sldId id="398" r:id="rId33"/>
    <p:sldId id="305" r:id="rId34"/>
    <p:sldId id="396" r:id="rId35"/>
    <p:sldId id="397" r:id="rId36"/>
    <p:sldId id="298" r:id="rId37"/>
    <p:sldId id="299" r:id="rId38"/>
    <p:sldId id="300" r:id="rId39"/>
    <p:sldId id="301" r:id="rId40"/>
    <p:sldId id="265" r:id="rId41"/>
    <p:sldId id="399" r:id="rId42"/>
    <p:sldId id="268" r:id="rId43"/>
    <p:sldId id="269" r:id="rId44"/>
    <p:sldId id="270" r:id="rId45"/>
    <p:sldId id="274" r:id="rId46"/>
    <p:sldId id="364" r:id="rId47"/>
    <p:sldId id="368" r:id="rId48"/>
    <p:sldId id="369" r:id="rId49"/>
    <p:sldId id="339" r:id="rId50"/>
    <p:sldId id="340" r:id="rId51"/>
    <p:sldId id="341" r:id="rId52"/>
    <p:sldId id="342" r:id="rId53"/>
    <p:sldId id="343" r:id="rId54"/>
    <p:sldId id="344" r:id="rId55"/>
    <p:sldId id="345" r:id="rId56"/>
    <p:sldId id="346" r:id="rId57"/>
    <p:sldId id="347" r:id="rId58"/>
    <p:sldId id="384" r:id="rId59"/>
    <p:sldId id="361" r:id="rId60"/>
    <p:sldId id="362" r:id="rId61"/>
    <p:sldId id="400" r:id="rId62"/>
    <p:sldId id="408" r:id="rId63"/>
    <p:sldId id="283" r:id="rId64"/>
    <p:sldId id="386" r:id="rId65"/>
    <p:sldId id="292" r:id="rId66"/>
    <p:sldId id="293" r:id="rId67"/>
    <p:sldId id="348" r:id="rId68"/>
    <p:sldId id="387" r:id="rId69"/>
    <p:sldId id="349" r:id="rId70"/>
  </p:sldIdLst>
  <p:sldSz cx="9144000" cy="6858000" type="screen4x3"/>
  <p:notesSz cx="7099300" cy="10234613"/>
  <p:defaultTextStyle>
    <a:defPPr>
      <a:defRPr lang="zh-CN"/>
    </a:defPPr>
    <a:lvl1pPr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ern="120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669900"/>
    <a:srgbClr val="D703AA"/>
    <a:srgbClr val="FF0000"/>
    <a:srgbClr val="000099"/>
    <a:srgbClr val="66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1" autoAdjust="0"/>
    <p:restoredTop sz="94711" autoAdjust="0"/>
  </p:normalViewPr>
  <p:slideViewPr>
    <p:cSldViewPr>
      <p:cViewPr varScale="1">
        <p:scale>
          <a:sx n="116" d="100"/>
          <a:sy n="116" d="100"/>
        </p:scale>
        <p:origin x="796" y="60"/>
      </p:cViewPr>
      <p:guideLst>
        <p:guide orient="horz" pos="2160"/>
        <p:guide pos="2880"/>
      </p:guideLst>
    </p:cSldViewPr>
  </p:slideViewPr>
  <p:notesTextViewPr>
    <p:cViewPr>
      <p:scale>
        <a:sx n="100" d="100"/>
        <a:sy n="100" d="100"/>
      </p:scale>
      <p:origin x="0" y="0"/>
    </p:cViewPr>
  </p:notesTextViewPr>
  <p:notesViewPr>
    <p:cSldViewPr>
      <p:cViewPr varScale="1">
        <p:scale>
          <a:sx n="78" d="100"/>
          <a:sy n="78" d="100"/>
        </p:scale>
        <p:origin x="3328" y="6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handoutMaster" Target="handoutMasters/handout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image" Target="../media/image2.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8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8.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image" Target="../media/image54.wmf"/><Relationship Id="rId1" Type="http://schemas.openxmlformats.org/officeDocument/2006/relationships/image" Target="../media/image53.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60.wmf"/><Relationship Id="rId1" Type="http://schemas.openxmlformats.org/officeDocument/2006/relationships/image" Target="../media/image59.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image" Target="../media/image66.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75.wmf"/><Relationship Id="rId2" Type="http://schemas.openxmlformats.org/officeDocument/2006/relationships/image" Target="../media/image74.wmf"/><Relationship Id="rId1"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8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6.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7316CE79-4DA9-42CE-8F89-EB1AD0D23CCB}" type="datetimeFigureOut">
              <a:rPr lang="zh-CN" altLang="en-US" smtClean="0"/>
              <a:t>2019/9/25</a:t>
            </a:fld>
            <a:endParaRPr lang="zh-CN" altLang="en-US"/>
          </a:p>
        </p:txBody>
      </p:sp>
      <p:sp>
        <p:nvSpPr>
          <p:cNvPr id="4" name="页脚占位符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2AE1DFDD-6943-4411-9EEB-4463CF927C06}" type="slidenum">
              <a:rPr lang="zh-CN" altLang="en-US" smtClean="0"/>
              <a:t>‹#›</a:t>
            </a:fld>
            <a:endParaRPr lang="zh-CN" altLang="en-US"/>
          </a:p>
        </p:txBody>
      </p:sp>
    </p:spTree>
    <p:extLst>
      <p:ext uri="{BB962C8B-B14F-4D97-AF65-F5344CB8AC3E}">
        <p14:creationId xmlns:p14="http://schemas.microsoft.com/office/powerpoint/2010/main" val="140589853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9090"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eaLnBrk="1" hangingPunct="1">
              <a:defRPr sz="1300">
                <a:latin typeface="Arial" charset="0"/>
                <a:ea typeface="宋体" pitchFamily="2" charset="-122"/>
              </a:defRPr>
            </a:lvl1pPr>
          </a:lstStyle>
          <a:p>
            <a:pPr>
              <a:defRPr/>
            </a:pPr>
            <a:endParaRPr lang="en-US" altLang="zh-CN"/>
          </a:p>
        </p:txBody>
      </p:sp>
      <p:sp>
        <p:nvSpPr>
          <p:cNvPr id="89091" name="Rectangle 3"/>
          <p:cNvSpPr>
            <a:spLocks noGrp="1" noChangeArrowheads="1"/>
          </p:cNvSpPr>
          <p:nvPr>
            <p:ph type="dt"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eaLnBrk="1" hangingPunct="1">
              <a:defRPr sz="1300">
                <a:latin typeface="Arial" charset="0"/>
                <a:ea typeface="宋体" pitchFamily="2" charset="-122"/>
              </a:defRPr>
            </a:lvl1pPr>
          </a:lstStyle>
          <a:p>
            <a:pPr>
              <a:defRPr/>
            </a:pPr>
            <a:endParaRPr lang="en-US" altLang="zh-CN"/>
          </a:p>
        </p:txBody>
      </p:sp>
      <p:sp>
        <p:nvSpPr>
          <p:cNvPr id="3076" name="Rectangle 4"/>
          <p:cNvSpPr>
            <a:spLocks noGrp="1" noRot="1" noChangeAspect="1" noChangeArrowheads="1" noTextEdit="1"/>
          </p:cNvSpPr>
          <p:nvPr>
            <p:ph type="sldImg" idx="2"/>
          </p:nvPr>
        </p:nvSpPr>
        <p:spPr bwMode="auto">
          <a:xfrm>
            <a:off x="990600" y="768350"/>
            <a:ext cx="5118100" cy="38369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3" name="Rectangle 5"/>
          <p:cNvSpPr>
            <a:spLocks noGrp="1" noChangeArrowheads="1"/>
          </p:cNvSpPr>
          <p:nvPr>
            <p:ph type="body" sz="quarter" idx="3"/>
          </p:nvPr>
        </p:nvSpPr>
        <p:spPr bwMode="auto">
          <a:xfrm>
            <a:off x="709613" y="4860925"/>
            <a:ext cx="5680075" cy="4605338"/>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89094" name="Rectangle 6"/>
          <p:cNvSpPr>
            <a:spLocks noGrp="1" noChangeArrowheads="1"/>
          </p:cNvSpPr>
          <p:nvPr>
            <p:ph type="ftr" sz="quarter" idx="4"/>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eaLnBrk="1" hangingPunct="1">
              <a:defRPr sz="1300">
                <a:latin typeface="Arial" charset="0"/>
                <a:ea typeface="宋体" pitchFamily="2" charset="-122"/>
              </a:defRPr>
            </a:lvl1pPr>
          </a:lstStyle>
          <a:p>
            <a:pPr>
              <a:defRPr/>
            </a:pPr>
            <a:endParaRPr lang="en-US" altLang="zh-CN"/>
          </a:p>
        </p:txBody>
      </p:sp>
      <p:sp>
        <p:nvSpPr>
          <p:cNvPr id="89095" name="Rectangle 7"/>
          <p:cNvSpPr>
            <a:spLocks noGrp="1" noChangeArrowheads="1"/>
          </p:cNvSpPr>
          <p:nvPr>
            <p:ph type="sldNum" sz="quarter" idx="5"/>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eaLnBrk="1" hangingPunct="1">
              <a:defRPr sz="1300" smtClean="0">
                <a:latin typeface="Arial" panose="020B0604020202020204" pitchFamily="34" charset="0"/>
              </a:defRPr>
            </a:lvl1pPr>
          </a:lstStyle>
          <a:p>
            <a:pPr>
              <a:defRPr/>
            </a:pPr>
            <a:fld id="{BCD2E352-742A-48AF-8232-A97429C2F989}" type="slidenum">
              <a:rPr lang="en-US" altLang="zh-CN"/>
              <a:pPr>
                <a:defRPr/>
              </a:pPr>
              <a:t>‹#›</a:t>
            </a:fld>
            <a:endParaRPr lang="en-US" altLang="zh-CN"/>
          </a:p>
        </p:txBody>
      </p:sp>
    </p:spTree>
    <p:extLst>
      <p:ext uri="{BB962C8B-B14F-4D97-AF65-F5344CB8AC3E}">
        <p14:creationId xmlns:p14="http://schemas.microsoft.com/office/powerpoint/2010/main" val="2603600396"/>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CD2E352-742A-48AF-8232-A97429C2F989}" type="slidenum">
              <a:rPr lang="en-US" altLang="zh-CN" smtClean="0"/>
              <a:pPr>
                <a:defRPr/>
              </a:pPr>
              <a:t>2</a:t>
            </a:fld>
            <a:endParaRPr lang="en-US" altLang="zh-CN" dirty="0"/>
          </a:p>
        </p:txBody>
      </p:sp>
    </p:spTree>
    <p:extLst>
      <p:ext uri="{BB962C8B-B14F-4D97-AF65-F5344CB8AC3E}">
        <p14:creationId xmlns:p14="http://schemas.microsoft.com/office/powerpoint/2010/main" val="2414572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BCD2E352-742A-48AF-8232-A97429C2F989}" type="slidenum">
              <a:rPr lang="en-US" altLang="zh-CN" smtClean="0"/>
              <a:pPr>
                <a:defRPr/>
              </a:pPr>
              <a:t>5</a:t>
            </a:fld>
            <a:endParaRPr lang="en-US" altLang="zh-CN" dirty="0"/>
          </a:p>
        </p:txBody>
      </p:sp>
    </p:spTree>
    <p:extLst>
      <p:ext uri="{BB962C8B-B14F-4D97-AF65-F5344CB8AC3E}">
        <p14:creationId xmlns:p14="http://schemas.microsoft.com/office/powerpoint/2010/main" val="16391217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992188" y="768350"/>
            <a:ext cx="5114925" cy="3836988"/>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CD2E352-742A-48AF-8232-A97429C2F989}" type="slidenum">
              <a:rPr lang="en-US" altLang="zh-CN" smtClean="0"/>
              <a:pPr>
                <a:defRPr/>
              </a:pPr>
              <a:t>36</a:t>
            </a:fld>
            <a:endParaRPr lang="en-US" altLang="zh-CN"/>
          </a:p>
        </p:txBody>
      </p:sp>
    </p:spTree>
    <p:extLst>
      <p:ext uri="{BB962C8B-B14F-4D97-AF65-F5344CB8AC3E}">
        <p14:creationId xmlns:p14="http://schemas.microsoft.com/office/powerpoint/2010/main" val="148766287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Line 2"/>
          <p:cNvSpPr>
            <a:spLocks noChangeShapeType="1"/>
          </p:cNvSpPr>
          <p:nvPr/>
        </p:nvSpPr>
        <p:spPr bwMode="auto">
          <a:xfrm>
            <a:off x="7315200" y="1066800"/>
            <a:ext cx="0" cy="44958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5" name="Group 8"/>
          <p:cNvGrpSpPr>
            <a:grpSpLocks/>
          </p:cNvGrpSpPr>
          <p:nvPr/>
        </p:nvGrpSpPr>
        <p:grpSpPr bwMode="auto">
          <a:xfrm>
            <a:off x="7493000" y="2992438"/>
            <a:ext cx="1338263" cy="2189162"/>
            <a:chOff x="4704" y="1885"/>
            <a:chExt cx="843" cy="1379"/>
          </a:xfrm>
        </p:grpSpPr>
        <p:sp>
          <p:nvSpPr>
            <p:cNvPr id="6" name="Oval 9"/>
            <p:cNvSpPr>
              <a:spLocks noChangeArrowheads="1"/>
            </p:cNvSpPr>
            <p:nvPr/>
          </p:nvSpPr>
          <p:spPr bwMode="auto">
            <a:xfrm>
              <a:off x="4704"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7" name="Oval 10"/>
            <p:cNvSpPr>
              <a:spLocks noChangeArrowheads="1"/>
            </p:cNvSpPr>
            <p:nvPr/>
          </p:nvSpPr>
          <p:spPr bwMode="auto">
            <a:xfrm>
              <a:off x="4883"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8" name="Oval 11"/>
            <p:cNvSpPr>
              <a:spLocks noChangeArrowheads="1"/>
            </p:cNvSpPr>
            <p:nvPr/>
          </p:nvSpPr>
          <p:spPr bwMode="auto">
            <a:xfrm>
              <a:off x="5062" y="1885"/>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9" name="Oval 12"/>
            <p:cNvSpPr>
              <a:spLocks noChangeArrowheads="1"/>
            </p:cNvSpPr>
            <p:nvPr/>
          </p:nvSpPr>
          <p:spPr bwMode="auto">
            <a:xfrm>
              <a:off x="4704"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 name="Oval 13"/>
            <p:cNvSpPr>
              <a:spLocks noChangeArrowheads="1"/>
            </p:cNvSpPr>
            <p:nvPr/>
          </p:nvSpPr>
          <p:spPr bwMode="auto">
            <a:xfrm>
              <a:off x="4883"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1" name="Oval 14"/>
            <p:cNvSpPr>
              <a:spLocks noChangeArrowheads="1"/>
            </p:cNvSpPr>
            <p:nvPr/>
          </p:nvSpPr>
          <p:spPr bwMode="auto">
            <a:xfrm>
              <a:off x="5062" y="2064"/>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2" name="Oval 15"/>
            <p:cNvSpPr>
              <a:spLocks noChangeArrowheads="1"/>
            </p:cNvSpPr>
            <p:nvPr/>
          </p:nvSpPr>
          <p:spPr bwMode="auto">
            <a:xfrm>
              <a:off x="5241" y="2064"/>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3" name="Oval 16"/>
            <p:cNvSpPr>
              <a:spLocks noChangeArrowheads="1"/>
            </p:cNvSpPr>
            <p:nvPr/>
          </p:nvSpPr>
          <p:spPr bwMode="auto">
            <a:xfrm>
              <a:off x="4704"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4" name="Oval 17"/>
            <p:cNvSpPr>
              <a:spLocks noChangeArrowheads="1"/>
            </p:cNvSpPr>
            <p:nvPr/>
          </p:nvSpPr>
          <p:spPr bwMode="auto">
            <a:xfrm>
              <a:off x="4883" y="2243"/>
              <a:ext cx="127" cy="12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5" name="Oval 18"/>
            <p:cNvSpPr>
              <a:spLocks noChangeArrowheads="1"/>
            </p:cNvSpPr>
            <p:nvPr/>
          </p:nvSpPr>
          <p:spPr bwMode="auto">
            <a:xfrm>
              <a:off x="5062"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6" name="Oval 19"/>
            <p:cNvSpPr>
              <a:spLocks noChangeArrowheads="1"/>
            </p:cNvSpPr>
            <p:nvPr/>
          </p:nvSpPr>
          <p:spPr bwMode="auto">
            <a:xfrm>
              <a:off x="5241" y="2243"/>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7" name="Oval 20"/>
            <p:cNvSpPr>
              <a:spLocks noChangeArrowheads="1"/>
            </p:cNvSpPr>
            <p:nvPr/>
          </p:nvSpPr>
          <p:spPr bwMode="auto">
            <a:xfrm>
              <a:off x="5420" y="2243"/>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8" name="Oval 21"/>
            <p:cNvSpPr>
              <a:spLocks noChangeArrowheads="1"/>
            </p:cNvSpPr>
            <p:nvPr/>
          </p:nvSpPr>
          <p:spPr bwMode="auto">
            <a:xfrm>
              <a:off x="4704" y="2421"/>
              <a:ext cx="127" cy="128"/>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9" name="Oval 22"/>
            <p:cNvSpPr>
              <a:spLocks noChangeArrowheads="1"/>
            </p:cNvSpPr>
            <p:nvPr/>
          </p:nvSpPr>
          <p:spPr bwMode="auto">
            <a:xfrm>
              <a:off x="4883"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0" name="Oval 23"/>
            <p:cNvSpPr>
              <a:spLocks noChangeArrowheads="1"/>
            </p:cNvSpPr>
            <p:nvPr/>
          </p:nvSpPr>
          <p:spPr bwMode="auto">
            <a:xfrm>
              <a:off x="5062" y="2421"/>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1" name="Oval 24"/>
            <p:cNvSpPr>
              <a:spLocks noChangeArrowheads="1"/>
            </p:cNvSpPr>
            <p:nvPr/>
          </p:nvSpPr>
          <p:spPr bwMode="auto">
            <a:xfrm>
              <a:off x="5241" y="2421"/>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2" name="Oval 25"/>
            <p:cNvSpPr>
              <a:spLocks noChangeArrowheads="1"/>
            </p:cNvSpPr>
            <p:nvPr/>
          </p:nvSpPr>
          <p:spPr bwMode="auto">
            <a:xfrm>
              <a:off x="4704"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3" name="Oval 26"/>
            <p:cNvSpPr>
              <a:spLocks noChangeArrowheads="1"/>
            </p:cNvSpPr>
            <p:nvPr/>
          </p:nvSpPr>
          <p:spPr bwMode="auto">
            <a:xfrm>
              <a:off x="4883" y="2600"/>
              <a:ext cx="127" cy="128"/>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4" name="Oval 27"/>
            <p:cNvSpPr>
              <a:spLocks noChangeArrowheads="1"/>
            </p:cNvSpPr>
            <p:nvPr/>
          </p:nvSpPr>
          <p:spPr bwMode="auto">
            <a:xfrm>
              <a:off x="5062"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5" name="Oval 28"/>
            <p:cNvSpPr>
              <a:spLocks noChangeArrowheads="1"/>
            </p:cNvSpPr>
            <p:nvPr/>
          </p:nvSpPr>
          <p:spPr bwMode="auto">
            <a:xfrm>
              <a:off x="5241" y="2600"/>
              <a:ext cx="127" cy="128"/>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6" name="Oval 29"/>
            <p:cNvSpPr>
              <a:spLocks noChangeArrowheads="1"/>
            </p:cNvSpPr>
            <p:nvPr/>
          </p:nvSpPr>
          <p:spPr bwMode="auto">
            <a:xfrm>
              <a:off x="5420" y="2600"/>
              <a:ext cx="127" cy="128"/>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7" name="Oval 30"/>
            <p:cNvSpPr>
              <a:spLocks noChangeArrowheads="1"/>
            </p:cNvSpPr>
            <p:nvPr/>
          </p:nvSpPr>
          <p:spPr bwMode="auto">
            <a:xfrm>
              <a:off x="4704" y="2779"/>
              <a:ext cx="127" cy="12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8" name="Oval 31"/>
            <p:cNvSpPr>
              <a:spLocks noChangeArrowheads="1"/>
            </p:cNvSpPr>
            <p:nvPr/>
          </p:nvSpPr>
          <p:spPr bwMode="auto">
            <a:xfrm>
              <a:off x="4883"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29" name="Oval 32"/>
            <p:cNvSpPr>
              <a:spLocks noChangeArrowheads="1"/>
            </p:cNvSpPr>
            <p:nvPr/>
          </p:nvSpPr>
          <p:spPr bwMode="auto">
            <a:xfrm>
              <a:off x="5062" y="2779"/>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30" name="Oval 33"/>
            <p:cNvSpPr>
              <a:spLocks noChangeArrowheads="1"/>
            </p:cNvSpPr>
            <p:nvPr/>
          </p:nvSpPr>
          <p:spPr bwMode="auto">
            <a:xfrm>
              <a:off x="5241" y="2779"/>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31" name="Oval 34"/>
            <p:cNvSpPr>
              <a:spLocks noChangeArrowheads="1"/>
            </p:cNvSpPr>
            <p:nvPr/>
          </p:nvSpPr>
          <p:spPr bwMode="auto">
            <a:xfrm>
              <a:off x="4704"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32" name="Oval 35"/>
            <p:cNvSpPr>
              <a:spLocks noChangeArrowheads="1"/>
            </p:cNvSpPr>
            <p:nvPr/>
          </p:nvSpPr>
          <p:spPr bwMode="auto">
            <a:xfrm>
              <a:off x="4883" y="2958"/>
              <a:ext cx="127" cy="127"/>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33" name="Oval 36"/>
            <p:cNvSpPr>
              <a:spLocks noChangeArrowheads="1"/>
            </p:cNvSpPr>
            <p:nvPr/>
          </p:nvSpPr>
          <p:spPr bwMode="auto">
            <a:xfrm>
              <a:off x="5062"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34" name="Oval 37"/>
            <p:cNvSpPr>
              <a:spLocks noChangeArrowheads="1"/>
            </p:cNvSpPr>
            <p:nvPr/>
          </p:nvSpPr>
          <p:spPr bwMode="auto">
            <a:xfrm>
              <a:off x="5241" y="2958"/>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35" name="Oval 38"/>
            <p:cNvSpPr>
              <a:spLocks noChangeArrowheads="1"/>
            </p:cNvSpPr>
            <p:nvPr/>
          </p:nvSpPr>
          <p:spPr bwMode="auto">
            <a:xfrm>
              <a:off x="4883"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36" name="Oval 39"/>
            <p:cNvSpPr>
              <a:spLocks noChangeArrowheads="1"/>
            </p:cNvSpPr>
            <p:nvPr/>
          </p:nvSpPr>
          <p:spPr bwMode="auto">
            <a:xfrm>
              <a:off x="5241" y="3137"/>
              <a:ext cx="127" cy="127"/>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grpSp>
      <p:sp>
        <p:nvSpPr>
          <p:cNvPr id="37" name="Line 40"/>
          <p:cNvSpPr>
            <a:spLocks noChangeShapeType="1"/>
          </p:cNvSpPr>
          <p:nvPr/>
        </p:nvSpPr>
        <p:spPr bwMode="auto">
          <a:xfrm>
            <a:off x="304800" y="2819400"/>
            <a:ext cx="8229600" cy="0"/>
          </a:xfrm>
          <a:prstGeom prst="line">
            <a:avLst/>
          </a:prstGeom>
          <a:noFill/>
          <a:ln w="635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pic>
        <p:nvPicPr>
          <p:cNvPr id="38" name="Picture 41" descr="GP700"/>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042988" y="6453188"/>
            <a:ext cx="72009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79" name="Rectangle 3"/>
          <p:cNvSpPr>
            <a:spLocks noGrp="1" noChangeArrowheads="1"/>
          </p:cNvSpPr>
          <p:nvPr>
            <p:ph type="ctrTitle"/>
          </p:nvPr>
        </p:nvSpPr>
        <p:spPr>
          <a:xfrm>
            <a:off x="315913" y="466725"/>
            <a:ext cx="6781800" cy="2133600"/>
          </a:xfrm>
        </p:spPr>
        <p:txBody>
          <a:bodyPr/>
          <a:lstStyle>
            <a:lvl1pPr algn="r">
              <a:defRPr sz="4800"/>
            </a:lvl1pPr>
          </a:lstStyle>
          <a:p>
            <a:endParaRPr lang="zh-CN" altLang="zh-CN"/>
          </a:p>
        </p:txBody>
      </p:sp>
      <p:sp>
        <p:nvSpPr>
          <p:cNvPr id="75780" name="Rectangle 4"/>
          <p:cNvSpPr>
            <a:spLocks noGrp="1" noChangeArrowheads="1"/>
          </p:cNvSpPr>
          <p:nvPr>
            <p:ph type="subTitle" idx="1"/>
          </p:nvPr>
        </p:nvSpPr>
        <p:spPr>
          <a:xfrm>
            <a:off x="849313" y="3049588"/>
            <a:ext cx="6248400" cy="2362200"/>
          </a:xfrm>
        </p:spPr>
        <p:txBody>
          <a:bodyPr/>
          <a:lstStyle>
            <a:lvl1pPr marL="0" indent="0" algn="r">
              <a:buFont typeface="Wingdings" pitchFamily="2" charset="2"/>
              <a:buNone/>
              <a:defRPr sz="3200"/>
            </a:lvl1pPr>
          </a:lstStyle>
          <a:p>
            <a:endParaRPr lang="zh-CN" altLang="zh-CN"/>
          </a:p>
        </p:txBody>
      </p:sp>
      <p:sp>
        <p:nvSpPr>
          <p:cNvPr id="40" name="Rectangle 5"/>
          <p:cNvSpPr>
            <a:spLocks noGrp="1" noChangeArrowheads="1"/>
          </p:cNvSpPr>
          <p:nvPr>
            <p:ph type="dt" sz="half" idx="10"/>
          </p:nvPr>
        </p:nvSpPr>
        <p:spPr/>
        <p:txBody>
          <a:bodyPr/>
          <a:lstStyle>
            <a:lvl1pPr>
              <a:defRPr/>
            </a:lvl1pPr>
          </a:lstStyle>
          <a:p>
            <a:pPr>
              <a:defRPr/>
            </a:pPr>
            <a:endParaRPr lang="en-US" altLang="zh-CN"/>
          </a:p>
        </p:txBody>
      </p:sp>
      <p:sp>
        <p:nvSpPr>
          <p:cNvPr id="41" name="Rectangle 6"/>
          <p:cNvSpPr>
            <a:spLocks noGrp="1" noChangeArrowheads="1"/>
          </p:cNvSpPr>
          <p:nvPr>
            <p:ph type="ftr" sz="quarter" idx="11"/>
          </p:nvPr>
        </p:nvSpPr>
        <p:spPr/>
        <p:txBody>
          <a:bodyPr/>
          <a:lstStyle>
            <a:lvl1pPr>
              <a:defRPr/>
            </a:lvl1pPr>
          </a:lstStyle>
          <a:p>
            <a:pPr>
              <a:defRPr/>
            </a:pPr>
            <a:r>
              <a:rPr lang="zh-CN" altLang="en-US" smtClean="0"/>
              <a:t>东南大学毫米波国家重点实验室</a:t>
            </a:r>
            <a:endParaRPr lang="en-US" altLang="zh-CN"/>
          </a:p>
        </p:txBody>
      </p:sp>
      <p:sp>
        <p:nvSpPr>
          <p:cNvPr id="42" name="Rectangle 7"/>
          <p:cNvSpPr>
            <a:spLocks noGrp="1" noChangeArrowheads="1"/>
          </p:cNvSpPr>
          <p:nvPr>
            <p:ph type="sldNum" sz="quarter" idx="12"/>
          </p:nvPr>
        </p:nvSpPr>
        <p:spPr/>
        <p:txBody>
          <a:bodyPr/>
          <a:lstStyle>
            <a:lvl1pPr>
              <a:defRPr smtClean="0"/>
            </a:lvl1pPr>
          </a:lstStyle>
          <a:p>
            <a:pPr>
              <a:defRPr/>
            </a:pPr>
            <a:fld id="{9FEC861A-BE0F-4D59-8390-13EED0F31551}" type="slidenum">
              <a:rPr lang="en-US" altLang="zh-CN"/>
              <a:pPr>
                <a:defRPr/>
              </a:pPr>
              <a:t>‹#›</a:t>
            </a:fld>
            <a:endParaRPr lang="en-US" altLang="zh-CN"/>
          </a:p>
        </p:txBody>
      </p:sp>
    </p:spTree>
    <p:extLst>
      <p:ext uri="{BB962C8B-B14F-4D97-AF65-F5344CB8AC3E}">
        <p14:creationId xmlns:p14="http://schemas.microsoft.com/office/powerpoint/2010/main" val="60555911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10E0C7D9-AFE5-4274-BB82-C11EAC1EB7D9}" type="slidenum">
              <a:rPr lang="en-US" altLang="zh-CN"/>
              <a:pPr>
                <a:defRPr/>
              </a:pPr>
              <a:t>‹#›</a:t>
            </a:fld>
            <a:endParaRPr lang="en-US" altLang="zh-CN"/>
          </a:p>
        </p:txBody>
      </p:sp>
    </p:spTree>
    <p:extLst>
      <p:ext uri="{BB962C8B-B14F-4D97-AF65-F5344CB8AC3E}">
        <p14:creationId xmlns:p14="http://schemas.microsoft.com/office/powerpoint/2010/main" val="33067612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122238"/>
            <a:ext cx="2057400" cy="6008687"/>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122238"/>
            <a:ext cx="6019800" cy="6008687"/>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98A8F80A-8A81-45B4-AE1E-954AFDFAB77B}" type="slidenum">
              <a:rPr lang="en-US" altLang="zh-CN"/>
              <a:pPr>
                <a:defRPr/>
              </a:pPr>
              <a:t>‹#›</a:t>
            </a:fld>
            <a:endParaRPr lang="en-US" altLang="zh-CN"/>
          </a:p>
        </p:txBody>
      </p:sp>
    </p:spTree>
    <p:extLst>
      <p:ext uri="{BB962C8B-B14F-4D97-AF65-F5344CB8AC3E}">
        <p14:creationId xmlns:p14="http://schemas.microsoft.com/office/powerpoint/2010/main" val="12685899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457200" y="1719263"/>
            <a:ext cx="40386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784567B4-3225-4B65-9A72-CE35175B695A}" type="slidenum">
              <a:rPr lang="en-US" altLang="zh-CN"/>
              <a:pPr>
                <a:defRPr/>
              </a:pPr>
              <a:t>‹#›</a:t>
            </a:fld>
            <a:endParaRPr lang="en-US" altLang="zh-CN"/>
          </a:p>
        </p:txBody>
      </p:sp>
    </p:spTree>
    <p:extLst>
      <p:ext uri="{BB962C8B-B14F-4D97-AF65-F5344CB8AC3E}">
        <p14:creationId xmlns:p14="http://schemas.microsoft.com/office/powerpoint/2010/main" val="4038500118"/>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tbl">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1042988" y="1484313"/>
            <a:ext cx="7772400" cy="4114800"/>
          </a:xfrm>
        </p:spPr>
        <p:txBody>
          <a:bodyPr/>
          <a:lstStyle/>
          <a:p>
            <a:pPr lvl="0"/>
            <a:endParaRPr lang="zh-CN" altLang="en-US" noProof="0" smtClean="0"/>
          </a:p>
        </p:txBody>
      </p:sp>
      <p:sp>
        <p:nvSpPr>
          <p:cNvPr id="4"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12"/>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6" name="Rectangle 13"/>
          <p:cNvSpPr>
            <a:spLocks noGrp="1" noChangeArrowheads="1"/>
          </p:cNvSpPr>
          <p:nvPr>
            <p:ph type="sldNum" sz="quarter" idx="12"/>
          </p:nvPr>
        </p:nvSpPr>
        <p:spPr>
          <a:ln/>
        </p:spPr>
        <p:txBody>
          <a:bodyPr/>
          <a:lstStyle>
            <a:lvl1pPr>
              <a:defRPr/>
            </a:lvl1pPr>
          </a:lstStyle>
          <a:p>
            <a:fld id="{3879ABDF-0905-434E-BB07-BCBC50EC7BA2}" type="slidenum">
              <a:rPr lang="zh-CN" altLang="en-US"/>
              <a:pPr/>
              <a:t>‹#›</a:t>
            </a:fld>
            <a:endParaRPr lang="en-US" altLang="zh-CN"/>
          </a:p>
        </p:txBody>
      </p:sp>
    </p:spTree>
    <p:extLst>
      <p:ext uri="{BB962C8B-B14F-4D97-AF65-F5344CB8AC3E}">
        <p14:creationId xmlns:p14="http://schemas.microsoft.com/office/powerpoint/2010/main" val="7242731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OverTx">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1042988" y="1484313"/>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1042988" y="3617913"/>
            <a:ext cx="7772400" cy="1981200"/>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7" name="Rectangle 13"/>
          <p:cNvSpPr>
            <a:spLocks noGrp="1" noChangeArrowheads="1"/>
          </p:cNvSpPr>
          <p:nvPr>
            <p:ph type="sldNum" sz="quarter" idx="12"/>
          </p:nvPr>
        </p:nvSpPr>
        <p:spPr>
          <a:ln/>
        </p:spPr>
        <p:txBody>
          <a:bodyPr/>
          <a:lstStyle>
            <a:lvl1pPr>
              <a:defRPr/>
            </a:lvl1pPr>
          </a:lstStyle>
          <a:p>
            <a:fld id="{B06CE541-CC2A-4B5C-ACD1-E8DFDB7D0F7E}" type="slidenum">
              <a:rPr lang="zh-CN" altLang="en-US"/>
              <a:pPr/>
              <a:t>‹#›</a:t>
            </a:fld>
            <a:endParaRPr lang="en-US" altLang="zh-CN"/>
          </a:p>
        </p:txBody>
      </p:sp>
    </p:spTree>
    <p:extLst>
      <p:ext uri="{BB962C8B-B14F-4D97-AF65-F5344CB8AC3E}">
        <p14:creationId xmlns:p14="http://schemas.microsoft.com/office/powerpoint/2010/main" val="9585559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78CFD9C6-4DBE-4577-B702-A799D95F6E71}" type="slidenum">
              <a:rPr lang="en-US" altLang="zh-CN"/>
              <a:pPr>
                <a:defRPr/>
              </a:pPr>
              <a:t>‹#›</a:t>
            </a:fld>
            <a:endParaRPr lang="en-US" altLang="zh-CN"/>
          </a:p>
        </p:txBody>
      </p:sp>
    </p:spTree>
    <p:extLst>
      <p:ext uri="{BB962C8B-B14F-4D97-AF65-F5344CB8AC3E}">
        <p14:creationId xmlns:p14="http://schemas.microsoft.com/office/powerpoint/2010/main" val="20890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6" name="Rectangle 7"/>
          <p:cNvSpPr>
            <a:spLocks noGrp="1" noChangeArrowheads="1"/>
          </p:cNvSpPr>
          <p:nvPr>
            <p:ph type="sldNum" sz="quarter" idx="12"/>
          </p:nvPr>
        </p:nvSpPr>
        <p:spPr>
          <a:ln/>
        </p:spPr>
        <p:txBody>
          <a:bodyPr/>
          <a:lstStyle>
            <a:lvl1pPr>
              <a:defRPr/>
            </a:lvl1pPr>
          </a:lstStyle>
          <a:p>
            <a:pPr>
              <a:defRPr/>
            </a:pPr>
            <a:fld id="{89672A3C-100C-4246-AA7C-CB44725360C6}" type="slidenum">
              <a:rPr lang="en-US" altLang="zh-CN"/>
              <a:pPr>
                <a:defRPr/>
              </a:pPr>
              <a:t>‹#›</a:t>
            </a:fld>
            <a:endParaRPr lang="en-US" altLang="zh-CN"/>
          </a:p>
        </p:txBody>
      </p:sp>
    </p:spTree>
    <p:extLst>
      <p:ext uri="{BB962C8B-B14F-4D97-AF65-F5344CB8AC3E}">
        <p14:creationId xmlns:p14="http://schemas.microsoft.com/office/powerpoint/2010/main" val="24802006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719263"/>
            <a:ext cx="4038600" cy="441166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826833DA-B8B1-4026-B32D-88722B7BE8CB}" type="slidenum">
              <a:rPr lang="en-US" altLang="zh-CN"/>
              <a:pPr>
                <a:defRPr/>
              </a:pPr>
              <a:t>‹#›</a:t>
            </a:fld>
            <a:endParaRPr lang="en-US" altLang="zh-CN"/>
          </a:p>
        </p:txBody>
      </p:sp>
    </p:spTree>
    <p:extLst>
      <p:ext uri="{BB962C8B-B14F-4D97-AF65-F5344CB8AC3E}">
        <p14:creationId xmlns:p14="http://schemas.microsoft.com/office/powerpoint/2010/main" val="31154305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9" name="Rectangle 7"/>
          <p:cNvSpPr>
            <a:spLocks noGrp="1" noChangeArrowheads="1"/>
          </p:cNvSpPr>
          <p:nvPr>
            <p:ph type="sldNum" sz="quarter" idx="12"/>
          </p:nvPr>
        </p:nvSpPr>
        <p:spPr>
          <a:ln/>
        </p:spPr>
        <p:txBody>
          <a:bodyPr/>
          <a:lstStyle>
            <a:lvl1pPr>
              <a:defRPr/>
            </a:lvl1pPr>
          </a:lstStyle>
          <a:p>
            <a:pPr>
              <a:defRPr/>
            </a:pPr>
            <a:fld id="{8050DD36-922F-4219-B038-F7645C91DCA9}" type="slidenum">
              <a:rPr lang="en-US" altLang="zh-CN"/>
              <a:pPr>
                <a:defRPr/>
              </a:pPr>
              <a:t>‹#›</a:t>
            </a:fld>
            <a:endParaRPr lang="en-US" altLang="zh-CN"/>
          </a:p>
        </p:txBody>
      </p:sp>
    </p:spTree>
    <p:extLst>
      <p:ext uri="{BB962C8B-B14F-4D97-AF65-F5344CB8AC3E}">
        <p14:creationId xmlns:p14="http://schemas.microsoft.com/office/powerpoint/2010/main" val="3194657795"/>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5" name="Rectangle 7"/>
          <p:cNvSpPr>
            <a:spLocks noGrp="1" noChangeArrowheads="1"/>
          </p:cNvSpPr>
          <p:nvPr>
            <p:ph type="sldNum" sz="quarter" idx="12"/>
          </p:nvPr>
        </p:nvSpPr>
        <p:spPr>
          <a:ln/>
        </p:spPr>
        <p:txBody>
          <a:bodyPr/>
          <a:lstStyle>
            <a:lvl1pPr>
              <a:defRPr/>
            </a:lvl1pPr>
          </a:lstStyle>
          <a:p>
            <a:pPr>
              <a:defRPr/>
            </a:pPr>
            <a:fld id="{27819842-884B-4644-ABAE-E598631E1809}" type="slidenum">
              <a:rPr lang="en-US" altLang="zh-CN"/>
              <a:pPr>
                <a:defRPr/>
              </a:pPr>
              <a:t>‹#›</a:t>
            </a:fld>
            <a:endParaRPr lang="en-US" altLang="zh-CN"/>
          </a:p>
        </p:txBody>
      </p:sp>
    </p:spTree>
    <p:extLst>
      <p:ext uri="{BB962C8B-B14F-4D97-AF65-F5344CB8AC3E}">
        <p14:creationId xmlns:p14="http://schemas.microsoft.com/office/powerpoint/2010/main" val="2605905331"/>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4" name="Rectangle 7"/>
          <p:cNvSpPr>
            <a:spLocks noGrp="1" noChangeArrowheads="1"/>
          </p:cNvSpPr>
          <p:nvPr>
            <p:ph type="sldNum" sz="quarter" idx="12"/>
          </p:nvPr>
        </p:nvSpPr>
        <p:spPr>
          <a:ln/>
        </p:spPr>
        <p:txBody>
          <a:bodyPr/>
          <a:lstStyle>
            <a:lvl1pPr>
              <a:defRPr/>
            </a:lvl1pPr>
          </a:lstStyle>
          <a:p>
            <a:pPr>
              <a:defRPr/>
            </a:pPr>
            <a:fld id="{A644361F-CF0B-455A-8B82-A76C7EE92EDE}" type="slidenum">
              <a:rPr lang="en-US" altLang="zh-CN"/>
              <a:pPr>
                <a:defRPr/>
              </a:pPr>
              <a:t>‹#›</a:t>
            </a:fld>
            <a:endParaRPr lang="en-US" altLang="zh-CN"/>
          </a:p>
        </p:txBody>
      </p:sp>
    </p:spTree>
    <p:extLst>
      <p:ext uri="{BB962C8B-B14F-4D97-AF65-F5344CB8AC3E}">
        <p14:creationId xmlns:p14="http://schemas.microsoft.com/office/powerpoint/2010/main" val="46382494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B5AE61B4-8EEA-408E-B7B0-01EC4BAFA26E}" type="slidenum">
              <a:rPr lang="en-US" altLang="zh-CN"/>
              <a:pPr>
                <a:defRPr/>
              </a:pPr>
              <a:t>‹#›</a:t>
            </a:fld>
            <a:endParaRPr lang="en-US" altLang="zh-CN"/>
          </a:p>
        </p:txBody>
      </p:sp>
    </p:spTree>
    <p:extLst>
      <p:ext uri="{BB962C8B-B14F-4D97-AF65-F5344CB8AC3E}">
        <p14:creationId xmlns:p14="http://schemas.microsoft.com/office/powerpoint/2010/main" val="3676408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5"/>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p:cNvSpPr>
            <a:spLocks noGrp="1" noChangeArrowheads="1"/>
          </p:cNvSpPr>
          <p:nvPr>
            <p:ph type="ftr" sz="quarter" idx="11"/>
          </p:nvPr>
        </p:nvSpPr>
        <p:spPr>
          <a:ln/>
        </p:spPr>
        <p:txBody>
          <a:bodyPr/>
          <a:lstStyle>
            <a:lvl1pPr>
              <a:defRPr/>
            </a:lvl1pPr>
          </a:lstStyle>
          <a:p>
            <a:pPr>
              <a:defRPr/>
            </a:pPr>
            <a:r>
              <a:rPr lang="zh-CN" altLang="en-US" smtClean="0"/>
              <a:t>东南大学毫米波国家重点实验室</a:t>
            </a:r>
            <a:endParaRPr lang="en-US" altLang="zh-CN"/>
          </a:p>
        </p:txBody>
      </p:sp>
      <p:sp>
        <p:nvSpPr>
          <p:cNvPr id="7" name="Rectangle 7"/>
          <p:cNvSpPr>
            <a:spLocks noGrp="1" noChangeArrowheads="1"/>
          </p:cNvSpPr>
          <p:nvPr>
            <p:ph type="sldNum" sz="quarter" idx="12"/>
          </p:nvPr>
        </p:nvSpPr>
        <p:spPr>
          <a:ln/>
        </p:spPr>
        <p:txBody>
          <a:bodyPr/>
          <a:lstStyle>
            <a:lvl1pPr>
              <a:defRPr/>
            </a:lvl1pPr>
          </a:lstStyle>
          <a:p>
            <a:pPr>
              <a:defRPr/>
            </a:pPr>
            <a:fld id="{E2E6E877-325F-4AED-B5CA-AF52EF9BA3FA}" type="slidenum">
              <a:rPr lang="en-US" altLang="zh-CN"/>
              <a:pPr>
                <a:defRPr/>
              </a:pPr>
              <a:t>‹#›</a:t>
            </a:fld>
            <a:endParaRPr lang="en-US" altLang="zh-CN"/>
          </a:p>
        </p:txBody>
      </p:sp>
    </p:spTree>
    <p:extLst>
      <p:ext uri="{BB962C8B-B14F-4D97-AF65-F5344CB8AC3E}">
        <p14:creationId xmlns:p14="http://schemas.microsoft.com/office/powerpoint/2010/main" val="3316473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2"/>
          <p:cNvSpPr>
            <a:spLocks noChangeShapeType="1"/>
          </p:cNvSpPr>
          <p:nvPr/>
        </p:nvSpPr>
        <p:spPr bwMode="auto">
          <a:xfrm>
            <a:off x="7962900" y="152400"/>
            <a:ext cx="0" cy="15240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 name="Rectangle 3"/>
          <p:cNvSpPr>
            <a:spLocks noGrp="1" noChangeArrowheads="1"/>
          </p:cNvSpPr>
          <p:nvPr>
            <p:ph type="title"/>
          </p:nvPr>
        </p:nvSpPr>
        <p:spPr bwMode="auto">
          <a:xfrm>
            <a:off x="457200" y="122238"/>
            <a:ext cx="7543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zh-CN" altLang="en-US" smtClean="0"/>
              <a:t>单击此处编辑母版标题样式</a:t>
            </a:r>
          </a:p>
        </p:txBody>
      </p:sp>
      <p:sp>
        <p:nvSpPr>
          <p:cNvPr id="1028" name="Rectangle 4"/>
          <p:cNvSpPr>
            <a:spLocks noGrp="1" noChangeArrowheads="1"/>
          </p:cNvSpPr>
          <p:nvPr>
            <p:ph type="body" idx="1"/>
          </p:nvPr>
        </p:nvSpPr>
        <p:spPr bwMode="auto">
          <a:xfrm>
            <a:off x="457200" y="1719263"/>
            <a:ext cx="8229600"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74757" name="Rectangle 5"/>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eaLnBrk="1" hangingPunct="1">
              <a:defRPr sz="1000">
                <a:latin typeface="+mn-lt"/>
                <a:ea typeface="宋体" pitchFamily="2" charset="-122"/>
              </a:defRPr>
            </a:lvl1pPr>
          </a:lstStyle>
          <a:p>
            <a:pPr>
              <a:defRPr/>
            </a:pPr>
            <a:endParaRPr lang="en-US" altLang="zh-CN"/>
          </a:p>
        </p:txBody>
      </p:sp>
      <p:sp>
        <p:nvSpPr>
          <p:cNvPr id="74758" name="Rectangle 6"/>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eaLnBrk="1" hangingPunct="1">
              <a:defRPr sz="1000">
                <a:latin typeface="+mn-lt"/>
                <a:ea typeface="宋体" pitchFamily="2" charset="-122"/>
              </a:defRPr>
            </a:lvl1pPr>
          </a:lstStyle>
          <a:p>
            <a:pPr>
              <a:defRPr/>
            </a:pPr>
            <a:r>
              <a:rPr lang="zh-CN" altLang="en-US" smtClean="0"/>
              <a:t>东南大学毫米波国家重点实验室</a:t>
            </a:r>
            <a:endParaRPr lang="en-US" altLang="zh-CN"/>
          </a:p>
        </p:txBody>
      </p:sp>
      <p:sp>
        <p:nvSpPr>
          <p:cNvPr id="74759" name="Rectangle 7"/>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eaLnBrk="1" hangingPunct="1">
              <a:defRPr sz="1000" smtClean="0">
                <a:latin typeface="Arial" panose="020B0604020202020204" pitchFamily="34" charset="0"/>
              </a:defRPr>
            </a:lvl1pPr>
          </a:lstStyle>
          <a:p>
            <a:pPr>
              <a:defRPr/>
            </a:pPr>
            <a:fld id="{7FD62C5C-C147-4042-BEE8-F5694DF86D07}" type="slidenum">
              <a:rPr lang="en-US" altLang="zh-CN"/>
              <a:pPr>
                <a:defRPr/>
              </a:pPr>
              <a:t>‹#›</a:t>
            </a:fld>
            <a:endParaRPr lang="en-US" altLang="zh-CN"/>
          </a:p>
        </p:txBody>
      </p:sp>
      <p:grpSp>
        <p:nvGrpSpPr>
          <p:cNvPr id="1032" name="Group 8"/>
          <p:cNvGrpSpPr>
            <a:grpSpLocks/>
          </p:cNvGrpSpPr>
          <p:nvPr/>
        </p:nvGrpSpPr>
        <p:grpSpPr bwMode="auto">
          <a:xfrm>
            <a:off x="8153400" y="152400"/>
            <a:ext cx="792163" cy="1295400"/>
            <a:chOff x="5136" y="960"/>
            <a:chExt cx="528" cy="864"/>
          </a:xfrm>
        </p:grpSpPr>
        <p:sp>
          <p:nvSpPr>
            <p:cNvPr id="1035" name="Oval 9"/>
            <p:cNvSpPr>
              <a:spLocks noChangeArrowheads="1"/>
            </p:cNvSpPr>
            <p:nvPr/>
          </p:nvSpPr>
          <p:spPr bwMode="auto">
            <a:xfrm>
              <a:off x="5136" y="960"/>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36" name="Oval 10"/>
            <p:cNvSpPr>
              <a:spLocks noChangeArrowheads="1"/>
            </p:cNvSpPr>
            <p:nvPr/>
          </p:nvSpPr>
          <p:spPr bwMode="auto">
            <a:xfrm>
              <a:off x="5248" y="960"/>
              <a:ext cx="79"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37" name="Oval 11"/>
            <p:cNvSpPr>
              <a:spLocks noChangeArrowheads="1"/>
            </p:cNvSpPr>
            <p:nvPr/>
          </p:nvSpPr>
          <p:spPr bwMode="auto">
            <a:xfrm>
              <a:off x="5360" y="960"/>
              <a:ext cx="76"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38" name="Oval 12"/>
            <p:cNvSpPr>
              <a:spLocks noChangeArrowheads="1"/>
            </p:cNvSpPr>
            <p:nvPr/>
          </p:nvSpPr>
          <p:spPr bwMode="auto">
            <a:xfrm>
              <a:off x="5136" y="1072"/>
              <a:ext cx="80"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39" name="Oval 13"/>
            <p:cNvSpPr>
              <a:spLocks noChangeArrowheads="1"/>
            </p:cNvSpPr>
            <p:nvPr/>
          </p:nvSpPr>
          <p:spPr bwMode="auto">
            <a:xfrm>
              <a:off x="5248" y="1072"/>
              <a:ext cx="79"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0" name="Oval 14"/>
            <p:cNvSpPr>
              <a:spLocks noChangeArrowheads="1"/>
            </p:cNvSpPr>
            <p:nvPr/>
          </p:nvSpPr>
          <p:spPr bwMode="auto">
            <a:xfrm>
              <a:off x="5360" y="1072"/>
              <a:ext cx="76" cy="77"/>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1" name="Oval 15"/>
            <p:cNvSpPr>
              <a:spLocks noChangeArrowheads="1"/>
            </p:cNvSpPr>
            <p:nvPr/>
          </p:nvSpPr>
          <p:spPr bwMode="auto">
            <a:xfrm>
              <a:off x="5472" y="1072"/>
              <a:ext cx="75" cy="77"/>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2" name="Oval 16"/>
            <p:cNvSpPr>
              <a:spLocks noChangeArrowheads="1"/>
            </p:cNvSpPr>
            <p:nvPr/>
          </p:nvSpPr>
          <p:spPr bwMode="auto">
            <a:xfrm>
              <a:off x="5136" y="1184"/>
              <a:ext cx="80" cy="7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3" name="Oval 17"/>
            <p:cNvSpPr>
              <a:spLocks noChangeArrowheads="1"/>
            </p:cNvSpPr>
            <p:nvPr/>
          </p:nvSpPr>
          <p:spPr bwMode="auto">
            <a:xfrm>
              <a:off x="5248" y="1184"/>
              <a:ext cx="79" cy="75"/>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4" name="Oval 18"/>
            <p:cNvSpPr>
              <a:spLocks noChangeArrowheads="1"/>
            </p:cNvSpPr>
            <p:nvPr/>
          </p:nvSpPr>
          <p:spPr bwMode="auto">
            <a:xfrm>
              <a:off x="5360" y="1184"/>
              <a:ext cx="76" cy="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5" name="Oval 19"/>
            <p:cNvSpPr>
              <a:spLocks noChangeArrowheads="1"/>
            </p:cNvSpPr>
            <p:nvPr/>
          </p:nvSpPr>
          <p:spPr bwMode="auto">
            <a:xfrm>
              <a:off x="5472" y="1184"/>
              <a:ext cx="75" cy="75"/>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6" name="Oval 20"/>
            <p:cNvSpPr>
              <a:spLocks noChangeArrowheads="1"/>
            </p:cNvSpPr>
            <p:nvPr/>
          </p:nvSpPr>
          <p:spPr bwMode="auto">
            <a:xfrm>
              <a:off x="5584" y="1184"/>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7" name="Oval 21"/>
            <p:cNvSpPr>
              <a:spLocks noChangeArrowheads="1"/>
            </p:cNvSpPr>
            <p:nvPr/>
          </p:nvSpPr>
          <p:spPr bwMode="auto">
            <a:xfrm>
              <a:off x="5136" y="1296"/>
              <a:ext cx="80" cy="80"/>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8" name="Oval 22"/>
            <p:cNvSpPr>
              <a:spLocks noChangeArrowheads="1"/>
            </p:cNvSpPr>
            <p:nvPr/>
          </p:nvSpPr>
          <p:spPr bwMode="auto">
            <a:xfrm>
              <a:off x="5248" y="1296"/>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49" name="Oval 23"/>
            <p:cNvSpPr>
              <a:spLocks noChangeArrowheads="1"/>
            </p:cNvSpPr>
            <p:nvPr/>
          </p:nvSpPr>
          <p:spPr bwMode="auto">
            <a:xfrm>
              <a:off x="5360" y="1296"/>
              <a:ext cx="76"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0" name="Oval 24"/>
            <p:cNvSpPr>
              <a:spLocks noChangeArrowheads="1"/>
            </p:cNvSpPr>
            <p:nvPr/>
          </p:nvSpPr>
          <p:spPr bwMode="auto">
            <a:xfrm>
              <a:off x="5472" y="1296"/>
              <a:ext cx="75"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1" name="Oval 25"/>
            <p:cNvSpPr>
              <a:spLocks noChangeArrowheads="1"/>
            </p:cNvSpPr>
            <p:nvPr/>
          </p:nvSpPr>
          <p:spPr bwMode="auto">
            <a:xfrm>
              <a:off x="5136" y="1408"/>
              <a:ext cx="80"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2" name="Oval 26"/>
            <p:cNvSpPr>
              <a:spLocks noChangeArrowheads="1"/>
            </p:cNvSpPr>
            <p:nvPr/>
          </p:nvSpPr>
          <p:spPr bwMode="auto">
            <a:xfrm>
              <a:off x="5248" y="1408"/>
              <a:ext cx="79" cy="80"/>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3" name="Oval 27"/>
            <p:cNvSpPr>
              <a:spLocks noChangeArrowheads="1"/>
            </p:cNvSpPr>
            <p:nvPr/>
          </p:nvSpPr>
          <p:spPr bwMode="auto">
            <a:xfrm>
              <a:off x="5360" y="1408"/>
              <a:ext cx="76"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4" name="Oval 28"/>
            <p:cNvSpPr>
              <a:spLocks noChangeArrowheads="1"/>
            </p:cNvSpPr>
            <p:nvPr/>
          </p:nvSpPr>
          <p:spPr bwMode="auto">
            <a:xfrm>
              <a:off x="5472" y="1408"/>
              <a:ext cx="75" cy="80"/>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5" name="Oval 29"/>
            <p:cNvSpPr>
              <a:spLocks noChangeArrowheads="1"/>
            </p:cNvSpPr>
            <p:nvPr/>
          </p:nvSpPr>
          <p:spPr bwMode="auto">
            <a:xfrm>
              <a:off x="5584" y="1408"/>
              <a:ext cx="80"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6" name="Oval 30"/>
            <p:cNvSpPr>
              <a:spLocks noChangeArrowheads="1"/>
            </p:cNvSpPr>
            <p:nvPr/>
          </p:nvSpPr>
          <p:spPr bwMode="auto">
            <a:xfrm>
              <a:off x="5136" y="1520"/>
              <a:ext cx="80" cy="79"/>
            </a:xfrm>
            <a:prstGeom prst="ellipse">
              <a:avLst/>
            </a:pr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7" name="Oval 31"/>
            <p:cNvSpPr>
              <a:spLocks noChangeArrowheads="1"/>
            </p:cNvSpPr>
            <p:nvPr/>
          </p:nvSpPr>
          <p:spPr bwMode="auto">
            <a:xfrm>
              <a:off x="5248" y="1520"/>
              <a:ext cx="79"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8" name="Oval 32"/>
            <p:cNvSpPr>
              <a:spLocks noChangeArrowheads="1"/>
            </p:cNvSpPr>
            <p:nvPr/>
          </p:nvSpPr>
          <p:spPr bwMode="auto">
            <a:xfrm>
              <a:off x="5360" y="1520"/>
              <a:ext cx="76" cy="79"/>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59" name="Oval 33"/>
            <p:cNvSpPr>
              <a:spLocks noChangeArrowheads="1"/>
            </p:cNvSpPr>
            <p:nvPr/>
          </p:nvSpPr>
          <p:spPr bwMode="auto">
            <a:xfrm>
              <a:off x="5472" y="1520"/>
              <a:ext cx="75" cy="79"/>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60" name="Oval 34"/>
            <p:cNvSpPr>
              <a:spLocks noChangeArrowheads="1"/>
            </p:cNvSpPr>
            <p:nvPr/>
          </p:nvSpPr>
          <p:spPr bwMode="auto">
            <a:xfrm>
              <a:off x="5136" y="1632"/>
              <a:ext cx="80"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61" name="Oval 35"/>
            <p:cNvSpPr>
              <a:spLocks noChangeArrowheads="1"/>
            </p:cNvSpPr>
            <p:nvPr/>
          </p:nvSpPr>
          <p:spPr bwMode="auto">
            <a:xfrm>
              <a:off x="5248" y="1632"/>
              <a:ext cx="79" cy="75"/>
            </a:xfrm>
            <a:prstGeom prst="ellipse">
              <a:avLst/>
            </a:pr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62" name="Oval 36"/>
            <p:cNvSpPr>
              <a:spLocks noChangeArrowheads="1"/>
            </p:cNvSpPr>
            <p:nvPr/>
          </p:nvSpPr>
          <p:spPr bwMode="auto">
            <a:xfrm>
              <a:off x="5360" y="1632"/>
              <a:ext cx="76"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63" name="Oval 37"/>
            <p:cNvSpPr>
              <a:spLocks noChangeArrowheads="1"/>
            </p:cNvSpPr>
            <p:nvPr/>
          </p:nvSpPr>
          <p:spPr bwMode="auto">
            <a:xfrm>
              <a:off x="5472" y="1632"/>
              <a:ext cx="75" cy="75"/>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64" name="Oval 38"/>
            <p:cNvSpPr>
              <a:spLocks noChangeArrowheads="1"/>
            </p:cNvSpPr>
            <p:nvPr/>
          </p:nvSpPr>
          <p:spPr bwMode="auto">
            <a:xfrm>
              <a:off x="5248" y="1744"/>
              <a:ext cx="79"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sp>
          <p:nvSpPr>
            <p:cNvPr id="1065" name="Oval 39"/>
            <p:cNvSpPr>
              <a:spLocks noChangeArrowheads="1"/>
            </p:cNvSpPr>
            <p:nvPr/>
          </p:nvSpPr>
          <p:spPr bwMode="auto">
            <a:xfrm>
              <a:off x="5472" y="1744"/>
              <a:ext cx="75" cy="80"/>
            </a:xfrm>
            <a:prstGeom prst="ellipse">
              <a:avLst/>
            </a:prstGeom>
            <a:solidFill>
              <a:schemeClr val="folHlink"/>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Times New Roman" panose="02020603050405020304" pitchFamily="18" charset="0"/>
                  <a:ea typeface="宋体" panose="02010600030101010101" pitchFamily="2" charset="-122"/>
                </a:defRPr>
              </a:lvl1pPr>
              <a:lvl2pPr marL="742950" indent="-285750" eaLnBrk="0" hangingPunct="0">
                <a:defRPr>
                  <a:solidFill>
                    <a:schemeClr val="tx1"/>
                  </a:solidFill>
                  <a:latin typeface="Times New Roman" panose="02020603050405020304" pitchFamily="18" charset="0"/>
                  <a:ea typeface="宋体" panose="02010600030101010101" pitchFamily="2" charset="-122"/>
                </a:defRPr>
              </a:lvl2pPr>
              <a:lvl3pPr marL="1143000" indent="-228600" eaLnBrk="0" hangingPunct="0">
                <a:defRPr>
                  <a:solidFill>
                    <a:schemeClr val="tx1"/>
                  </a:solidFill>
                  <a:latin typeface="Times New Roman" panose="02020603050405020304" pitchFamily="18" charset="0"/>
                  <a:ea typeface="宋体" panose="02010600030101010101" pitchFamily="2" charset="-122"/>
                </a:defRPr>
              </a:lvl3pPr>
              <a:lvl4pPr marL="1600200" indent="-228600" eaLnBrk="0" hangingPunct="0">
                <a:defRPr>
                  <a:solidFill>
                    <a:schemeClr val="tx1"/>
                  </a:solidFill>
                  <a:latin typeface="Times New Roman" panose="02020603050405020304" pitchFamily="18" charset="0"/>
                  <a:ea typeface="宋体" panose="02010600030101010101" pitchFamily="2" charset="-122"/>
                </a:defRPr>
              </a:lvl4pPr>
              <a:lvl5pPr marL="2057400" indent="-228600" eaLnBrk="0" hangingPunct="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pPr eaLnBrk="1" hangingPunct="1">
                <a:defRPr/>
              </a:pPr>
              <a:endParaRPr lang="zh-CN" altLang="en-US" smtClean="0"/>
            </a:p>
          </p:txBody>
        </p:sp>
      </p:grpSp>
      <p:pic>
        <p:nvPicPr>
          <p:cNvPr id="1033" name="Picture 40" descr="GP700"/>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042988" y="6453188"/>
            <a:ext cx="72009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803" r:id="rId1"/>
    <p:sldLayoutId id="2147483792" r:id="rId2"/>
    <p:sldLayoutId id="2147483793" r:id="rId3"/>
    <p:sldLayoutId id="2147483794" r:id="rId4"/>
    <p:sldLayoutId id="2147483795" r:id="rId5"/>
    <p:sldLayoutId id="2147483796" r:id="rId6"/>
    <p:sldLayoutId id="2147483797" r:id="rId7"/>
    <p:sldLayoutId id="2147483798" r:id="rId8"/>
    <p:sldLayoutId id="2147483799" r:id="rId9"/>
    <p:sldLayoutId id="2147483800" r:id="rId10"/>
    <p:sldLayoutId id="2147483801" r:id="rId11"/>
    <p:sldLayoutId id="2147483802" r:id="rId12"/>
    <p:sldLayoutId id="2147483804" r:id="rId13"/>
    <p:sldLayoutId id="2147483805" r:id="rId14"/>
  </p:sldLayoutIdLst>
  <p:timing>
    <p:tnLst>
      <p:par>
        <p:cTn id="1" dur="indefinite" restart="never" nodeType="tmRoot"/>
      </p:par>
    </p:tnLst>
  </p:timing>
  <p:hf hdr="0" ftr="0" dt="0"/>
  <p:txStyles>
    <p:title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jpeg"/><Relationship Id="rId4" Type="http://schemas.openxmlformats.org/officeDocument/2006/relationships/image" Target="../media/image9.jpeg"/></Relationships>
</file>

<file path=ppt/slides/_rels/slide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1.jpg"/><Relationship Id="rId3" Type="http://schemas.openxmlformats.org/officeDocument/2006/relationships/image" Target="../media/image16.jpg"/><Relationship Id="rId7" Type="http://schemas.openxmlformats.org/officeDocument/2006/relationships/image" Target="../media/image20.jpg"/><Relationship Id="rId2" Type="http://schemas.openxmlformats.org/officeDocument/2006/relationships/image" Target="../media/image15.jpg"/><Relationship Id="rId1" Type="http://schemas.openxmlformats.org/officeDocument/2006/relationships/slideLayout" Target="../slideLayouts/slideLayout2.xml"/><Relationship Id="rId6" Type="http://schemas.openxmlformats.org/officeDocument/2006/relationships/image" Target="../media/image19.jpg"/><Relationship Id="rId11" Type="http://schemas.openxmlformats.org/officeDocument/2006/relationships/image" Target="../media/image24.png"/><Relationship Id="rId5" Type="http://schemas.openxmlformats.org/officeDocument/2006/relationships/image" Target="../media/image18.jpg"/><Relationship Id="rId10" Type="http://schemas.openxmlformats.org/officeDocument/2006/relationships/image" Target="../media/image23.jpg"/><Relationship Id="rId4" Type="http://schemas.openxmlformats.org/officeDocument/2006/relationships/image" Target="../media/image17.jpg"/><Relationship Id="rId9" Type="http://schemas.openxmlformats.org/officeDocument/2006/relationships/image" Target="../media/image22.jpg"/></Relationships>
</file>

<file path=ppt/slides/_rels/slide1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6.xml"/><Relationship Id="rId5" Type="http://schemas.openxmlformats.org/officeDocument/2006/relationships/image" Target="../media/image28.jpe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video" Target="../media/media1.mp4"/><Relationship Id="rId7" Type="http://schemas.openxmlformats.org/officeDocument/2006/relationships/image" Target="../media/image2.emf"/><Relationship Id="rId2" Type="http://schemas.microsoft.com/office/2007/relationships/media" Target="../media/media1.mp4"/><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notesSlide" Target="../notesSlides/notesSlide1.xml"/><Relationship Id="rId10" Type="http://schemas.openxmlformats.org/officeDocument/2006/relationships/image" Target="../media/image4.png"/><Relationship Id="rId4" Type="http://schemas.openxmlformats.org/officeDocument/2006/relationships/slideLayout" Target="../slideLayouts/slideLayout2.xml"/><Relationship Id="rId9" Type="http://schemas.openxmlformats.org/officeDocument/2006/relationships/image" Target="../media/image3.emf"/></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slideLayout" Target="../slideLayouts/slideLayout6.xml"/><Relationship Id="rId1" Type="http://schemas.openxmlformats.org/officeDocument/2006/relationships/vmlDrawing" Target="../drawings/vmlDrawing2.vml"/><Relationship Id="rId5" Type="http://schemas.openxmlformats.org/officeDocument/2006/relationships/image" Target="../media/image30.emf"/><Relationship Id="rId4" Type="http://schemas.openxmlformats.org/officeDocument/2006/relationships/oleObject" Target="../embeddings/oleObject3.bin"/></Relationships>
</file>

<file path=ppt/slides/_rels/slide2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9.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0.png"/></Relationships>
</file>

<file path=ppt/slides/_rels/slide2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gi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46.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45.png"/><Relationship Id="rId5" Type="http://schemas.openxmlformats.org/officeDocument/2006/relationships/image" Target="../media/image44.gif"/><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image" Target="../media/image48.wmf"/><Relationship Id="rId3" Type="http://schemas.openxmlformats.org/officeDocument/2006/relationships/image" Target="../media/image49.emf"/><Relationship Id="rId7"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55.wmf"/><Relationship Id="rId3" Type="http://schemas.openxmlformats.org/officeDocument/2006/relationships/oleObject" Target="../embeddings/oleObject5.bin"/><Relationship Id="rId7" Type="http://schemas.openxmlformats.org/officeDocument/2006/relationships/oleObject" Target="../embeddings/oleObject7.bin"/><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media/image54.wmf"/><Relationship Id="rId5" Type="http://schemas.openxmlformats.org/officeDocument/2006/relationships/oleObject" Target="../embeddings/oleObject6.bin"/><Relationship Id="rId4" Type="http://schemas.openxmlformats.org/officeDocument/2006/relationships/image" Target="../media/image53.em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60.wmf"/><Relationship Id="rId5" Type="http://schemas.openxmlformats.org/officeDocument/2006/relationships/oleObject" Target="../embeddings/oleObject9.bin"/><Relationship Id="rId4" Type="http://schemas.openxmlformats.org/officeDocument/2006/relationships/image" Target="../media/image59.wmf"/></Relationships>
</file>

<file path=ppt/slides/_rels/slide51.xml.rels><?xml version="1.0" encoding="UTF-8" standalone="yes"?>
<Relationships xmlns="http://schemas.openxmlformats.org/package/2006/relationships"><Relationship Id="rId2" Type="http://schemas.openxmlformats.org/officeDocument/2006/relationships/image" Target="../media/image61.wm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jpeg"/><Relationship Id="rId4" Type="http://schemas.openxmlformats.org/officeDocument/2006/relationships/image" Target="../media/image64.gif"/></Relationships>
</file>

<file path=ppt/slides/_rels/slide53.x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67.wmf"/><Relationship Id="rId5" Type="http://schemas.openxmlformats.org/officeDocument/2006/relationships/oleObject" Target="../embeddings/oleObject11.bin"/><Relationship Id="rId4" Type="http://schemas.openxmlformats.org/officeDocument/2006/relationships/image" Target="../media/image66.wmf"/></Relationships>
</file>

<file path=ppt/slides/_rels/slide54.xml.rels><?xml version="1.0" encoding="UTF-8" standalone="yes"?>
<Relationships xmlns="http://schemas.openxmlformats.org/package/2006/relationships"><Relationship Id="rId2" Type="http://schemas.openxmlformats.org/officeDocument/2006/relationships/image" Target="../media/image69.wmf"/><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56.xml.rels><?xml version="1.0" encoding="UTF-8" standalone="yes"?>
<Relationships xmlns="http://schemas.openxmlformats.org/package/2006/relationships"><Relationship Id="rId8" Type="http://schemas.openxmlformats.org/officeDocument/2006/relationships/image" Target="../media/image75.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74.wmf"/><Relationship Id="rId5" Type="http://schemas.openxmlformats.org/officeDocument/2006/relationships/oleObject" Target="../embeddings/oleObject14.bin"/><Relationship Id="rId4" Type="http://schemas.openxmlformats.org/officeDocument/2006/relationships/image" Target="../media/image73.wmf"/></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 Id="rId4" Type="http://schemas.openxmlformats.org/officeDocument/2006/relationships/image" Target="../media/image79.jpeg"/></Relationships>
</file>

<file path=ppt/slides/_rels/slide5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vmlDrawing" Target="../drawings/vmlDrawing8.vml"/><Relationship Id="rId5" Type="http://schemas.openxmlformats.org/officeDocument/2006/relationships/image" Target="../media/image81.emf"/><Relationship Id="rId4" Type="http://schemas.openxmlformats.org/officeDocument/2006/relationships/oleObject" Target="../embeddings/oleObject16.bin"/></Relationships>
</file>

<file path=ppt/slides/_rels/slide61.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9.vml"/><Relationship Id="rId4" Type="http://schemas.openxmlformats.org/officeDocument/2006/relationships/image" Target="../media/image86.emf"/></Relationships>
</file>

<file path=ppt/slides/_rels/slide66.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87.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ctrTitle"/>
          </p:nvPr>
        </p:nvSpPr>
        <p:spPr>
          <a:xfrm>
            <a:off x="755576" y="692696"/>
            <a:ext cx="6781800" cy="2133600"/>
          </a:xfrm>
        </p:spPr>
        <p:txBody>
          <a:bodyPr/>
          <a:lstStyle/>
          <a:p>
            <a:pPr algn="ctr" eaLnBrk="1" hangingPunct="1"/>
            <a:r>
              <a:rPr lang="zh-CN" altLang="en-US" sz="5400" dirty="0" smtClean="0">
                <a:latin typeface="微软雅黑" panose="020B0503020204020204" pitchFamily="34" charset="-122"/>
                <a:ea typeface="微软雅黑" panose="020B0503020204020204" pitchFamily="34" charset="-122"/>
              </a:rPr>
              <a:t>通信电子线路</a:t>
            </a:r>
          </a:p>
        </p:txBody>
      </p:sp>
      <p:sp>
        <p:nvSpPr>
          <p:cNvPr id="2051" name="Rectangle 3"/>
          <p:cNvSpPr>
            <a:spLocks noGrp="1" noChangeArrowheads="1"/>
          </p:cNvSpPr>
          <p:nvPr>
            <p:ph type="subTitle" idx="1"/>
          </p:nvPr>
        </p:nvSpPr>
        <p:spPr>
          <a:xfrm>
            <a:off x="395536" y="3429000"/>
            <a:ext cx="6846888" cy="2448272"/>
          </a:xfrm>
        </p:spPr>
        <p:txBody>
          <a:bodyPr/>
          <a:lstStyle/>
          <a:p>
            <a:pPr algn="ctr" eaLnBrk="1" hangingPunct="1"/>
            <a:r>
              <a:rPr lang="zh-CN" altLang="en-US" b="1" dirty="0" smtClean="0">
                <a:latin typeface="宋体" panose="02010600030101010101" pitchFamily="2" charset="-122"/>
              </a:rPr>
              <a:t>东南大学信息科学与工程学院</a:t>
            </a:r>
            <a:endParaRPr lang="en-US" altLang="zh-CN" b="1" dirty="0">
              <a:latin typeface="宋体" panose="02010600030101010101" pitchFamily="2" charset="-122"/>
            </a:endParaRPr>
          </a:p>
          <a:p>
            <a:pPr algn="ctr" eaLnBrk="1" hangingPunct="1"/>
            <a:r>
              <a:rPr lang="zh-CN" altLang="en-US" b="1" dirty="0" smtClean="0">
                <a:latin typeface="宋体" panose="02010600030101010101" pitchFamily="2" charset="-122"/>
              </a:rPr>
              <a:t>毫米波国家重点实验室</a:t>
            </a:r>
            <a:endParaRPr lang="en-US" altLang="zh-CN" b="1" dirty="0" smtClean="0">
              <a:latin typeface="宋体" panose="02010600030101010101" pitchFamily="2" charset="-122"/>
            </a:endParaRPr>
          </a:p>
          <a:p>
            <a:pPr algn="ctr" eaLnBrk="1" hangingPunct="1"/>
            <a:r>
              <a:rPr lang="zh-CN" altLang="en-US" sz="2400" b="1" dirty="0" smtClean="0">
                <a:latin typeface="宋体" panose="02010600030101010101" pitchFamily="2" charset="-122"/>
              </a:rPr>
              <a:t>（无线谷</a:t>
            </a:r>
            <a:r>
              <a:rPr lang="en-US" altLang="zh-CN" sz="2400" b="1" dirty="0" smtClean="0">
                <a:latin typeface="宋体" panose="02010600030101010101" pitchFamily="2" charset="-122"/>
              </a:rPr>
              <a:t>3</a:t>
            </a:r>
            <a:r>
              <a:rPr lang="zh-CN" altLang="en-US" sz="2400" b="1" dirty="0" smtClean="0">
                <a:latin typeface="宋体" panose="02010600030101010101" pitchFamily="2" charset="-122"/>
              </a:rPr>
              <a:t>号楼</a:t>
            </a:r>
            <a:r>
              <a:rPr lang="en-US" altLang="zh-CN" sz="2400" b="1" dirty="0" smtClean="0">
                <a:latin typeface="宋体" panose="02010600030101010101" pitchFamily="2" charset="-122"/>
              </a:rPr>
              <a:t>3407</a:t>
            </a:r>
            <a:r>
              <a:rPr lang="zh-CN" altLang="en-US" sz="2400" b="1" dirty="0" smtClean="0">
                <a:latin typeface="宋体" panose="02010600030101010101" pitchFamily="2" charset="-122"/>
              </a:rPr>
              <a:t>）</a:t>
            </a:r>
          </a:p>
          <a:p>
            <a:pPr eaLnBrk="1" hangingPunct="1"/>
            <a:endParaRPr lang="zh-CN" altLang="en-US" sz="2000" b="1" dirty="0" smtClean="0">
              <a:latin typeface="宋体" panose="02010600030101010101" pitchFamily="2" charset="-122"/>
            </a:endParaRPr>
          </a:p>
          <a:p>
            <a:pPr algn="l" eaLnBrk="1" hangingPunct="1"/>
            <a:r>
              <a:rPr lang="zh-CN" altLang="en-US" sz="2800" b="1" dirty="0" smtClean="0">
                <a:latin typeface="宋体" panose="02010600030101010101" pitchFamily="2" charset="-122"/>
              </a:rPr>
              <a:t>                </a:t>
            </a:r>
            <a:r>
              <a:rPr lang="zh-CN" altLang="en-US" b="1" dirty="0" smtClean="0">
                <a:latin typeface="宋体" panose="02010600030101010101" pitchFamily="2" charset="-122"/>
              </a:rPr>
              <a:t>田　　玲</a:t>
            </a:r>
          </a:p>
          <a:p>
            <a:pPr algn="ctr" eaLnBrk="1" hangingPunct="1"/>
            <a:r>
              <a:rPr lang="en-US" altLang="zh-CN" b="1" dirty="0" smtClean="0">
                <a:latin typeface="宋体" panose="02010600030101010101" pitchFamily="2" charset="-122"/>
              </a:rPr>
              <a:t>    </a:t>
            </a:r>
            <a:r>
              <a:rPr lang="en-US" altLang="zh-CN" sz="2800" b="1" dirty="0" smtClean="0">
                <a:latin typeface="宋体" panose="02010600030101010101" pitchFamily="2" charset="-122"/>
              </a:rPr>
              <a:t>2019</a:t>
            </a:r>
            <a:r>
              <a:rPr lang="zh-CN" altLang="en-US" sz="2800" b="1" dirty="0" smtClean="0">
                <a:latin typeface="宋体" panose="02010600030101010101" pitchFamily="2" charset="-122"/>
              </a:rPr>
              <a:t>年</a:t>
            </a:r>
            <a:r>
              <a:rPr lang="en-US" altLang="zh-CN" sz="2800" b="1" dirty="0" smtClean="0">
                <a:latin typeface="宋体" panose="02010600030101010101" pitchFamily="2" charset="-122"/>
              </a:rPr>
              <a:t>9</a:t>
            </a:r>
            <a:r>
              <a:rPr lang="zh-CN" altLang="en-US" sz="2800" b="1" dirty="0" smtClean="0">
                <a:latin typeface="宋体" panose="02010600030101010101" pitchFamily="2" charset="-122"/>
              </a:rPr>
              <a:t>月</a:t>
            </a:r>
            <a:endParaRPr lang="zh-CN" altLang="en-US" dirty="0" smtClean="0"/>
          </a:p>
        </p:txBody>
      </p:sp>
      <p:sp>
        <p:nvSpPr>
          <p:cNvPr id="4100" name="Rectangle 7"/>
          <p:cNvSpPr>
            <a:spLocks noGrp="1" noChangeArrowheads="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512A9CA-3D41-4568-8243-DF1D89374168}" type="slidenum">
              <a:rPr lang="en-US" altLang="zh-CN" sz="1000"/>
              <a:pPr>
                <a:spcBef>
                  <a:spcPct val="0"/>
                </a:spcBef>
                <a:buClrTx/>
                <a:buSzTx/>
                <a:buFontTx/>
                <a:buNone/>
              </a:pPr>
              <a:t>1</a:t>
            </a:fld>
            <a:endParaRPr lang="en-US" altLang="zh-CN" sz="1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051">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51">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1"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427035" y="90074"/>
            <a:ext cx="8229600" cy="922337"/>
          </a:xfrm>
        </p:spPr>
        <p:txBody>
          <a:bodyPr/>
          <a:lstStyle/>
          <a:p>
            <a:pPr>
              <a:defRPr/>
            </a:pPr>
            <a:r>
              <a:rPr lang="zh-CN" altLang="en-US" sz="4000" dirty="0" smtClean="0">
                <a:latin typeface="微软雅黑" panose="020B0503020204020204" pitchFamily="34" charset="-122"/>
                <a:ea typeface="微软雅黑" panose="020B0503020204020204" pitchFamily="34" charset="-122"/>
              </a:rPr>
              <a:t>通信</a:t>
            </a:r>
            <a:r>
              <a:rPr lang="zh-CN" altLang="en-US" sz="4000" dirty="0">
                <a:latin typeface="微软雅黑" panose="020B0503020204020204" pitchFamily="34" charset="-122"/>
                <a:ea typeface="微软雅黑" panose="020B0503020204020204" pitchFamily="34" charset="-122"/>
              </a:rPr>
              <a:t>通信</a:t>
            </a:r>
            <a:r>
              <a:rPr lang="zh-CN" altLang="en-US" sz="4000" dirty="0" smtClean="0">
                <a:latin typeface="微软雅黑" panose="020B0503020204020204" pitchFamily="34" charset="-122"/>
                <a:ea typeface="微软雅黑" panose="020B0503020204020204" pitchFamily="34" charset="-122"/>
              </a:rPr>
              <a:t>发展</a:t>
            </a:r>
            <a:r>
              <a:rPr lang="zh-CN" altLang="en-US" sz="4000" dirty="0">
                <a:latin typeface="微软雅黑" panose="020B0503020204020204" pitchFamily="34" charset="-122"/>
                <a:ea typeface="微软雅黑" panose="020B0503020204020204" pitchFamily="34" charset="-122"/>
              </a:rPr>
              <a:t>历程</a:t>
            </a:r>
          </a:p>
        </p:txBody>
      </p:sp>
      <p:sp>
        <p:nvSpPr>
          <p:cNvPr id="11267"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0C6DA6D-A3A1-4B91-AB4E-4841F3AA9C25}" type="slidenum">
              <a:rPr lang="en-US" altLang="zh-CN" sz="1000"/>
              <a:pPr>
                <a:spcBef>
                  <a:spcPct val="0"/>
                </a:spcBef>
                <a:buClrTx/>
                <a:buSzTx/>
                <a:buFontTx/>
                <a:buNone/>
              </a:pPr>
              <a:t>10</a:t>
            </a:fld>
            <a:endParaRPr lang="en-US" altLang="zh-CN" sz="1000"/>
          </a:p>
        </p:txBody>
      </p:sp>
      <p:grpSp>
        <p:nvGrpSpPr>
          <p:cNvPr id="22" name="组合 21"/>
          <p:cNvGrpSpPr/>
          <p:nvPr/>
        </p:nvGrpSpPr>
        <p:grpSpPr>
          <a:xfrm>
            <a:off x="155762" y="3214738"/>
            <a:ext cx="1791113" cy="3340223"/>
            <a:chOff x="155762" y="3214738"/>
            <a:chExt cx="1791113" cy="3340223"/>
          </a:xfrm>
        </p:grpSpPr>
        <p:pic>
          <p:nvPicPr>
            <p:cNvPr id="2" name="图片 1"/>
            <p:cNvPicPr>
              <a:picLocks noChangeAspect="1"/>
            </p:cNvPicPr>
            <p:nvPr/>
          </p:nvPicPr>
          <p:blipFill rotWithShape="1">
            <a:blip r:embed="rId2"/>
            <a:srcRect l="13563" t="71758" r="76536" b="12161"/>
            <a:stretch/>
          </p:blipFill>
          <p:spPr>
            <a:xfrm>
              <a:off x="220331" y="4365105"/>
              <a:ext cx="1702269" cy="1728192"/>
            </a:xfrm>
            <a:prstGeom prst="ellipse">
              <a:avLst/>
            </a:prstGeom>
            <a:ln>
              <a:noFill/>
            </a:ln>
            <a:effectLst>
              <a:softEdge rad="112500"/>
            </a:effectLst>
          </p:spPr>
        </p:pic>
        <p:sp>
          <p:nvSpPr>
            <p:cNvPr id="3" name="文本框 2"/>
            <p:cNvSpPr txBox="1"/>
            <p:nvPr/>
          </p:nvSpPr>
          <p:spPr>
            <a:xfrm>
              <a:off x="642242" y="6093296"/>
              <a:ext cx="1173348"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莫</a:t>
              </a:r>
              <a:r>
                <a:rPr lang="zh-CN" altLang="en-US" sz="2400" b="1" dirty="0" smtClean="0">
                  <a:latin typeface="黑体" panose="02010609060101010101" pitchFamily="49" charset="-122"/>
                  <a:ea typeface="黑体" panose="02010609060101010101" pitchFamily="49" charset="-122"/>
                </a:rPr>
                <a:t>尔斯</a:t>
              </a:r>
              <a:endParaRPr lang="zh-CN" altLang="en-US" sz="2400" b="1" dirty="0">
                <a:latin typeface="黑体" panose="02010609060101010101" pitchFamily="49" charset="-122"/>
                <a:ea typeface="黑体" panose="02010609060101010101" pitchFamily="49" charset="-122"/>
              </a:endParaRPr>
            </a:p>
          </p:txBody>
        </p:sp>
        <p:grpSp>
          <p:nvGrpSpPr>
            <p:cNvPr id="21" name="组合 20"/>
            <p:cNvGrpSpPr/>
            <p:nvPr/>
          </p:nvGrpSpPr>
          <p:grpSpPr>
            <a:xfrm>
              <a:off x="707029" y="3791261"/>
              <a:ext cx="688581" cy="582547"/>
              <a:chOff x="1922600" y="3645024"/>
              <a:chExt cx="688581" cy="582547"/>
            </a:xfrm>
          </p:grpSpPr>
          <p:sp>
            <p:nvSpPr>
              <p:cNvPr id="20" name="椭圆 19"/>
              <p:cNvSpPr/>
              <p:nvPr/>
            </p:nvSpPr>
            <p:spPr>
              <a:xfrm>
                <a:off x="1922600" y="3645024"/>
                <a:ext cx="633176" cy="5825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1922600" y="3751631"/>
                <a:ext cx="688581" cy="369332"/>
              </a:xfrm>
              <a:prstGeom prst="rect">
                <a:avLst/>
              </a:prstGeom>
              <a:noFill/>
            </p:spPr>
            <p:txBody>
              <a:bodyPr wrap="square" rtlCol="0">
                <a:spAutoFit/>
              </a:bodyPr>
              <a:lstStyle/>
              <a:p>
                <a:r>
                  <a:rPr lang="en-US" altLang="zh-CN" dirty="0" smtClean="0">
                    <a:solidFill>
                      <a:schemeClr val="bg1"/>
                    </a:solidFill>
                  </a:rPr>
                  <a:t>1837</a:t>
                </a:r>
                <a:endParaRPr lang="zh-CN" altLang="en-US" dirty="0">
                  <a:solidFill>
                    <a:schemeClr val="bg1"/>
                  </a:solidFill>
                </a:endParaRPr>
              </a:p>
            </p:txBody>
          </p:sp>
        </p:grpSp>
        <p:sp>
          <p:nvSpPr>
            <p:cNvPr id="41" name="文本框 40"/>
            <p:cNvSpPr txBox="1"/>
            <p:nvPr/>
          </p:nvSpPr>
          <p:spPr>
            <a:xfrm>
              <a:off x="155762" y="3214738"/>
              <a:ext cx="1791113" cy="523220"/>
            </a:xfrm>
            <a:prstGeom prst="rect">
              <a:avLst/>
            </a:prstGeom>
            <a:noFill/>
          </p:spPr>
          <p:txBody>
            <a:bodyPr wrap="square" rtlCol="0">
              <a:spAutoFit/>
            </a:bodyPr>
            <a:lstStyle/>
            <a:p>
              <a:pPr algn="ctr"/>
              <a:r>
                <a:rPr lang="zh-CN" altLang="en-US" sz="1400" b="1" dirty="0" smtClean="0">
                  <a:latin typeface="黑体" panose="02010609060101010101" pitchFamily="49" charset="-122"/>
                  <a:ea typeface="黑体" panose="02010609060101010101" pitchFamily="49" charset="-122"/>
                </a:rPr>
                <a:t>电报的发明</a:t>
              </a:r>
              <a:endParaRPr lang="en-US" altLang="zh-CN" sz="1400" b="1" dirty="0" smtClean="0">
                <a:latin typeface="黑体" panose="02010609060101010101" pitchFamily="49" charset="-122"/>
                <a:ea typeface="黑体" panose="02010609060101010101" pitchFamily="49" charset="-122"/>
              </a:endParaRPr>
            </a:p>
            <a:p>
              <a:pPr algn="ctr"/>
              <a:r>
                <a:rPr lang="zh-CN" altLang="en-US" sz="1400" b="1" dirty="0" smtClean="0">
                  <a:latin typeface="黑体" panose="02010609060101010101" pitchFamily="49" charset="-122"/>
                  <a:ea typeface="黑体" panose="02010609060101010101" pitchFamily="49" charset="-122"/>
                </a:rPr>
                <a:t>开创通信新纪元</a:t>
              </a:r>
              <a:endParaRPr lang="en-US" altLang="zh-CN" sz="1400" b="1" dirty="0" smtClean="0">
                <a:latin typeface="黑体" panose="02010609060101010101" pitchFamily="49" charset="-122"/>
                <a:ea typeface="黑体" panose="02010609060101010101" pitchFamily="49" charset="-122"/>
              </a:endParaRPr>
            </a:p>
          </p:txBody>
        </p:sp>
      </p:grpSp>
      <p:grpSp>
        <p:nvGrpSpPr>
          <p:cNvPr id="53" name="组合 52"/>
          <p:cNvGrpSpPr/>
          <p:nvPr/>
        </p:nvGrpSpPr>
        <p:grpSpPr>
          <a:xfrm>
            <a:off x="1345725" y="1089519"/>
            <a:ext cx="1791113" cy="3426034"/>
            <a:chOff x="1345725" y="1089519"/>
            <a:chExt cx="1791113" cy="3426034"/>
          </a:xfrm>
        </p:grpSpPr>
        <p:grpSp>
          <p:nvGrpSpPr>
            <p:cNvPr id="47" name="组合 46"/>
            <p:cNvGrpSpPr/>
            <p:nvPr/>
          </p:nvGrpSpPr>
          <p:grpSpPr>
            <a:xfrm>
              <a:off x="1345725" y="1089519"/>
              <a:ext cx="1791113" cy="3426034"/>
              <a:chOff x="1345725" y="1089519"/>
              <a:chExt cx="1791113" cy="3426034"/>
            </a:xfrm>
          </p:grpSpPr>
          <p:pic>
            <p:nvPicPr>
              <p:cNvPr id="8" name="图片 7"/>
              <p:cNvPicPr>
                <a:picLocks noChangeAspect="1"/>
              </p:cNvPicPr>
              <p:nvPr/>
            </p:nvPicPr>
            <p:blipFill rotWithShape="1">
              <a:blip r:embed="rId2"/>
              <a:srcRect l="26549" t="35931" r="63707" b="48478"/>
              <a:stretch/>
            </p:blipFill>
            <p:spPr>
              <a:xfrm>
                <a:off x="1349449" y="1463812"/>
                <a:ext cx="1728192" cy="1728192"/>
              </a:xfrm>
              <a:prstGeom prst="ellipse">
                <a:avLst/>
              </a:prstGeom>
              <a:ln>
                <a:noFill/>
              </a:ln>
              <a:effectLst>
                <a:softEdge rad="112500"/>
              </a:effectLst>
            </p:spPr>
          </p:pic>
          <p:sp>
            <p:nvSpPr>
              <p:cNvPr id="13" name="文本框 12"/>
              <p:cNvSpPr txBox="1"/>
              <p:nvPr/>
            </p:nvSpPr>
            <p:spPr>
              <a:xfrm>
                <a:off x="1819883" y="1089519"/>
                <a:ext cx="1173348"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贝尔</a:t>
                </a:r>
              </a:p>
            </p:txBody>
          </p:sp>
          <p:grpSp>
            <p:nvGrpSpPr>
              <p:cNvPr id="29" name="组合 28"/>
              <p:cNvGrpSpPr/>
              <p:nvPr/>
            </p:nvGrpSpPr>
            <p:grpSpPr>
              <a:xfrm>
                <a:off x="1905962" y="3372319"/>
                <a:ext cx="688581" cy="582547"/>
                <a:chOff x="1922600" y="3645024"/>
                <a:chExt cx="688581" cy="582547"/>
              </a:xfrm>
            </p:grpSpPr>
            <p:sp>
              <p:nvSpPr>
                <p:cNvPr id="30" name="椭圆 29"/>
                <p:cNvSpPr/>
                <p:nvPr/>
              </p:nvSpPr>
              <p:spPr>
                <a:xfrm>
                  <a:off x="1922600" y="3645024"/>
                  <a:ext cx="633176" cy="582547"/>
                </a:xfrm>
                <a:prstGeom prst="ellipse">
                  <a:avLst/>
                </a:prstGeom>
                <a:solidFill>
                  <a:srgbClr val="E845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922600" y="3751631"/>
                  <a:ext cx="688581" cy="369332"/>
                </a:xfrm>
                <a:prstGeom prst="rect">
                  <a:avLst/>
                </a:prstGeom>
                <a:noFill/>
              </p:spPr>
              <p:txBody>
                <a:bodyPr wrap="square" rtlCol="0">
                  <a:spAutoFit/>
                </a:bodyPr>
                <a:lstStyle/>
                <a:p>
                  <a:r>
                    <a:rPr lang="en-US" altLang="zh-CN" dirty="0" smtClean="0">
                      <a:solidFill>
                        <a:schemeClr val="bg1"/>
                      </a:solidFill>
                    </a:rPr>
                    <a:t>1876</a:t>
                  </a:r>
                  <a:endParaRPr lang="zh-CN" altLang="en-US" dirty="0">
                    <a:solidFill>
                      <a:schemeClr val="bg1"/>
                    </a:solidFill>
                  </a:endParaRPr>
                </a:p>
              </p:txBody>
            </p:sp>
          </p:grpSp>
          <p:sp>
            <p:nvSpPr>
              <p:cNvPr id="42" name="文本框 41"/>
              <p:cNvSpPr txBox="1"/>
              <p:nvPr/>
            </p:nvSpPr>
            <p:spPr>
              <a:xfrm>
                <a:off x="1345725" y="3992333"/>
                <a:ext cx="1791113" cy="523220"/>
              </a:xfrm>
              <a:prstGeom prst="rect">
                <a:avLst/>
              </a:prstGeom>
              <a:noFill/>
            </p:spPr>
            <p:txBody>
              <a:bodyPr wrap="square" rtlCol="0">
                <a:spAutoFit/>
              </a:bodyPr>
              <a:lstStyle/>
              <a:p>
                <a:pPr algn="ctr"/>
                <a:r>
                  <a:rPr lang="zh-CN" altLang="en-US" sz="1400" b="1" smtClean="0">
                    <a:latin typeface="黑体" panose="02010609060101010101" pitchFamily="49" charset="-122"/>
                    <a:ea typeface="黑体" panose="02010609060101010101" pitchFamily="49" charset="-122"/>
                  </a:rPr>
                  <a:t>电话的</a:t>
                </a:r>
                <a:r>
                  <a:rPr lang="zh-CN" altLang="en-US" sz="1400" b="1" dirty="0" smtClean="0">
                    <a:latin typeface="黑体" panose="02010609060101010101" pitchFamily="49" charset="-122"/>
                    <a:ea typeface="黑体" panose="02010609060101010101" pitchFamily="49" charset="-122"/>
                  </a:rPr>
                  <a:t>发明</a:t>
                </a:r>
                <a:endParaRPr lang="en-US" altLang="zh-CN" sz="1400" b="1" dirty="0" smtClean="0">
                  <a:latin typeface="黑体" panose="02010609060101010101" pitchFamily="49" charset="-122"/>
                  <a:ea typeface="黑体" panose="02010609060101010101" pitchFamily="49" charset="-122"/>
                </a:endParaRPr>
              </a:p>
              <a:p>
                <a:pPr algn="ctr"/>
                <a:r>
                  <a:rPr lang="zh-CN" altLang="en-US" sz="1400" b="1" dirty="0" smtClean="0">
                    <a:latin typeface="黑体" panose="02010609060101010101" pitchFamily="49" charset="-122"/>
                    <a:ea typeface="黑体" panose="02010609060101010101" pitchFamily="49" charset="-122"/>
                  </a:rPr>
                  <a:t>通信方式的进步</a:t>
                </a:r>
                <a:endParaRPr lang="en-US" altLang="zh-CN" sz="1400" b="1" dirty="0" smtClean="0">
                  <a:latin typeface="黑体" panose="02010609060101010101" pitchFamily="49" charset="-122"/>
                  <a:ea typeface="黑体" panose="02010609060101010101" pitchFamily="49" charset="-122"/>
                </a:endParaRPr>
              </a:p>
            </p:txBody>
          </p:sp>
        </p:grpSp>
        <p:sp>
          <p:nvSpPr>
            <p:cNvPr id="52" name="右箭头 51"/>
            <p:cNvSpPr/>
            <p:nvPr/>
          </p:nvSpPr>
          <p:spPr>
            <a:xfrm rot="-1800000">
              <a:off x="1350946" y="3768417"/>
              <a:ext cx="519309" cy="21251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0" name="组合 59"/>
          <p:cNvGrpSpPr/>
          <p:nvPr/>
        </p:nvGrpSpPr>
        <p:grpSpPr>
          <a:xfrm>
            <a:off x="3830441" y="1087007"/>
            <a:ext cx="1831030" cy="3434506"/>
            <a:chOff x="3830441" y="1087007"/>
            <a:chExt cx="1831030" cy="3434506"/>
          </a:xfrm>
        </p:grpSpPr>
        <p:grpSp>
          <p:nvGrpSpPr>
            <p:cNvPr id="49" name="组合 48"/>
            <p:cNvGrpSpPr/>
            <p:nvPr/>
          </p:nvGrpSpPr>
          <p:grpSpPr>
            <a:xfrm>
              <a:off x="3830441" y="1087007"/>
              <a:ext cx="1831030" cy="3434506"/>
              <a:chOff x="3830441" y="1087007"/>
              <a:chExt cx="1831030" cy="3434506"/>
            </a:xfrm>
          </p:grpSpPr>
          <p:pic>
            <p:nvPicPr>
              <p:cNvPr id="10" name="图片 9"/>
              <p:cNvPicPr>
                <a:picLocks noChangeAspect="1"/>
              </p:cNvPicPr>
              <p:nvPr/>
            </p:nvPicPr>
            <p:blipFill rotWithShape="1">
              <a:blip r:embed="rId2"/>
              <a:srcRect l="53576" t="35603" r="37385" b="48611"/>
              <a:stretch/>
            </p:blipFill>
            <p:spPr>
              <a:xfrm>
                <a:off x="3830441" y="1489144"/>
                <a:ext cx="1728192" cy="1656185"/>
              </a:xfrm>
              <a:prstGeom prst="ellipse">
                <a:avLst/>
              </a:prstGeom>
              <a:ln>
                <a:noFill/>
              </a:ln>
              <a:effectLst>
                <a:softEdge rad="112500"/>
              </a:effectLst>
            </p:spPr>
          </p:pic>
          <p:sp>
            <p:nvSpPr>
              <p:cNvPr id="15" name="文本框 14"/>
              <p:cNvSpPr txBox="1"/>
              <p:nvPr/>
            </p:nvSpPr>
            <p:spPr>
              <a:xfrm>
                <a:off x="4339929" y="1087007"/>
                <a:ext cx="1173348"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赫兹</a:t>
                </a:r>
              </a:p>
            </p:txBody>
          </p:sp>
          <p:grpSp>
            <p:nvGrpSpPr>
              <p:cNvPr id="35" name="组合 34"/>
              <p:cNvGrpSpPr/>
              <p:nvPr/>
            </p:nvGrpSpPr>
            <p:grpSpPr>
              <a:xfrm>
                <a:off x="4541835" y="3370551"/>
                <a:ext cx="688581" cy="582547"/>
                <a:chOff x="1922600" y="3645024"/>
                <a:chExt cx="688581" cy="582547"/>
              </a:xfrm>
            </p:grpSpPr>
            <p:sp>
              <p:nvSpPr>
                <p:cNvPr id="36" name="椭圆 35"/>
                <p:cNvSpPr/>
                <p:nvPr/>
              </p:nvSpPr>
              <p:spPr>
                <a:xfrm>
                  <a:off x="1922600" y="3645024"/>
                  <a:ext cx="633176" cy="582547"/>
                </a:xfrm>
                <a:prstGeom prst="ellipse">
                  <a:avLst/>
                </a:prstGeom>
                <a:solidFill>
                  <a:srgbClr val="E845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922600" y="3751631"/>
                  <a:ext cx="688581" cy="369332"/>
                </a:xfrm>
                <a:prstGeom prst="rect">
                  <a:avLst/>
                </a:prstGeom>
                <a:noFill/>
              </p:spPr>
              <p:txBody>
                <a:bodyPr wrap="square" rtlCol="0">
                  <a:spAutoFit/>
                </a:bodyPr>
                <a:lstStyle/>
                <a:p>
                  <a:r>
                    <a:rPr lang="en-US" altLang="zh-CN" dirty="0" smtClean="0">
                      <a:solidFill>
                        <a:schemeClr val="bg1"/>
                      </a:solidFill>
                    </a:rPr>
                    <a:t>1887</a:t>
                  </a:r>
                  <a:endParaRPr lang="zh-CN" altLang="en-US" dirty="0">
                    <a:solidFill>
                      <a:schemeClr val="bg1"/>
                    </a:solidFill>
                  </a:endParaRPr>
                </a:p>
              </p:txBody>
            </p:sp>
          </p:grpSp>
          <p:sp>
            <p:nvSpPr>
              <p:cNvPr id="44" name="文本框 43"/>
              <p:cNvSpPr txBox="1"/>
              <p:nvPr/>
            </p:nvSpPr>
            <p:spPr>
              <a:xfrm>
                <a:off x="4110778" y="3998293"/>
                <a:ext cx="1550693" cy="523220"/>
              </a:xfrm>
              <a:prstGeom prst="rect">
                <a:avLst/>
              </a:prstGeom>
              <a:noFill/>
            </p:spPr>
            <p:txBody>
              <a:bodyPr wrap="square" rtlCol="0">
                <a:spAutoFit/>
              </a:bodyPr>
              <a:lstStyle/>
              <a:p>
                <a:pPr algn="ctr"/>
                <a:r>
                  <a:rPr lang="zh-CN" altLang="en-US" sz="1400" b="1" dirty="0" smtClean="0">
                    <a:latin typeface="黑体" panose="02010609060101010101" pitchFamily="49" charset="-122"/>
                    <a:ea typeface="黑体" panose="02010609060101010101" pitchFamily="49" charset="-122"/>
                  </a:rPr>
                  <a:t>实验验证电磁波的客观存在</a:t>
                </a:r>
                <a:endParaRPr lang="en-US" altLang="zh-CN" sz="1400" b="1" dirty="0" smtClean="0">
                  <a:latin typeface="黑体" panose="02010609060101010101" pitchFamily="49" charset="-122"/>
                  <a:ea typeface="黑体" panose="02010609060101010101" pitchFamily="49" charset="-122"/>
                </a:endParaRPr>
              </a:p>
            </p:txBody>
          </p:sp>
        </p:grpSp>
        <p:sp>
          <p:nvSpPr>
            <p:cNvPr id="54" name="右箭头 53"/>
            <p:cNvSpPr/>
            <p:nvPr/>
          </p:nvSpPr>
          <p:spPr>
            <a:xfrm rot="-1800000">
              <a:off x="4051099" y="3757071"/>
              <a:ext cx="519309" cy="21251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2" name="组合 61"/>
          <p:cNvGrpSpPr/>
          <p:nvPr/>
        </p:nvGrpSpPr>
        <p:grpSpPr>
          <a:xfrm>
            <a:off x="6819275" y="1164135"/>
            <a:ext cx="1774003" cy="3272976"/>
            <a:chOff x="6819275" y="1164135"/>
            <a:chExt cx="1774003" cy="3272976"/>
          </a:xfrm>
        </p:grpSpPr>
        <p:grpSp>
          <p:nvGrpSpPr>
            <p:cNvPr id="51" name="组合 50"/>
            <p:cNvGrpSpPr/>
            <p:nvPr/>
          </p:nvGrpSpPr>
          <p:grpSpPr>
            <a:xfrm>
              <a:off x="6820921" y="1164135"/>
              <a:ext cx="1772357" cy="3272976"/>
              <a:chOff x="6820921" y="1164135"/>
              <a:chExt cx="1772357" cy="3272976"/>
            </a:xfrm>
          </p:grpSpPr>
          <p:pic>
            <p:nvPicPr>
              <p:cNvPr id="12" name="图片 11"/>
              <p:cNvPicPr>
                <a:picLocks noChangeAspect="1"/>
              </p:cNvPicPr>
              <p:nvPr/>
            </p:nvPicPr>
            <p:blipFill rotWithShape="1">
              <a:blip r:embed="rId2"/>
              <a:srcRect l="66827" t="72325" r="23750" b="12599"/>
              <a:stretch/>
            </p:blipFill>
            <p:spPr>
              <a:xfrm>
                <a:off x="6820921" y="1509650"/>
                <a:ext cx="1656186" cy="1656185"/>
              </a:xfrm>
              <a:prstGeom prst="ellipse">
                <a:avLst/>
              </a:prstGeom>
              <a:ln>
                <a:noFill/>
              </a:ln>
              <a:effectLst>
                <a:softEdge rad="112500"/>
              </a:effectLst>
            </p:spPr>
          </p:pic>
          <p:sp>
            <p:nvSpPr>
              <p:cNvPr id="18" name="文本框 17"/>
              <p:cNvSpPr txBox="1"/>
              <p:nvPr/>
            </p:nvSpPr>
            <p:spPr>
              <a:xfrm>
                <a:off x="7133317" y="1164135"/>
                <a:ext cx="1173348"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马可尼</a:t>
                </a:r>
              </a:p>
            </p:txBody>
          </p:sp>
          <p:grpSp>
            <p:nvGrpSpPr>
              <p:cNvPr id="38" name="组合 37"/>
              <p:cNvGrpSpPr/>
              <p:nvPr/>
            </p:nvGrpSpPr>
            <p:grpSpPr>
              <a:xfrm>
                <a:off x="7375700" y="3338582"/>
                <a:ext cx="688581" cy="582547"/>
                <a:chOff x="1922600" y="3645024"/>
                <a:chExt cx="688581" cy="582547"/>
              </a:xfrm>
            </p:grpSpPr>
            <p:sp>
              <p:nvSpPr>
                <p:cNvPr id="39" name="椭圆 38"/>
                <p:cNvSpPr/>
                <p:nvPr/>
              </p:nvSpPr>
              <p:spPr>
                <a:xfrm>
                  <a:off x="1922600" y="3645024"/>
                  <a:ext cx="633176" cy="582547"/>
                </a:xfrm>
                <a:prstGeom prst="ellipse">
                  <a:avLst/>
                </a:prstGeom>
                <a:solidFill>
                  <a:srgbClr val="E845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文本框 39"/>
                <p:cNvSpPr txBox="1"/>
                <p:nvPr/>
              </p:nvSpPr>
              <p:spPr>
                <a:xfrm>
                  <a:off x="1922600" y="3751631"/>
                  <a:ext cx="688581" cy="369332"/>
                </a:xfrm>
                <a:prstGeom prst="rect">
                  <a:avLst/>
                </a:prstGeom>
                <a:noFill/>
              </p:spPr>
              <p:txBody>
                <a:bodyPr wrap="square" rtlCol="0">
                  <a:spAutoFit/>
                </a:bodyPr>
                <a:lstStyle/>
                <a:p>
                  <a:r>
                    <a:rPr lang="en-US" altLang="zh-CN" dirty="0" smtClean="0">
                      <a:solidFill>
                        <a:schemeClr val="bg1"/>
                      </a:solidFill>
                    </a:rPr>
                    <a:t>1901</a:t>
                  </a:r>
                  <a:endParaRPr lang="zh-CN" altLang="en-US" dirty="0">
                    <a:solidFill>
                      <a:schemeClr val="bg1"/>
                    </a:solidFill>
                  </a:endParaRPr>
                </a:p>
              </p:txBody>
            </p:sp>
          </p:grpSp>
          <p:sp>
            <p:nvSpPr>
              <p:cNvPr id="46" name="文本框 45"/>
              <p:cNvSpPr txBox="1"/>
              <p:nvPr/>
            </p:nvSpPr>
            <p:spPr>
              <a:xfrm>
                <a:off x="7042585" y="3913891"/>
                <a:ext cx="1550693" cy="523220"/>
              </a:xfrm>
              <a:prstGeom prst="rect">
                <a:avLst/>
              </a:prstGeom>
              <a:noFill/>
            </p:spPr>
            <p:txBody>
              <a:bodyPr wrap="square" rtlCol="0">
                <a:spAutoFit/>
              </a:bodyPr>
              <a:lstStyle/>
              <a:p>
                <a:pPr algn="ctr"/>
                <a:r>
                  <a:rPr lang="zh-CN" altLang="en-US" sz="1400" b="1" dirty="0">
                    <a:latin typeface="黑体" panose="02010609060101010101" pitchFamily="49" charset="-122"/>
                    <a:ea typeface="黑体" panose="02010609060101010101" pitchFamily="49" charset="-122"/>
                  </a:rPr>
                  <a:t>完成</a:t>
                </a:r>
                <a:r>
                  <a:rPr lang="zh-CN" altLang="en-US" sz="1400" b="1" dirty="0" smtClean="0">
                    <a:latin typeface="黑体" panose="02010609060101010101" pitchFamily="49" charset="-122"/>
                    <a:ea typeface="黑体" panose="02010609060101010101" pitchFamily="49" charset="-122"/>
                  </a:rPr>
                  <a:t>了横渡大西洋的无线电通信</a:t>
                </a:r>
                <a:endParaRPr lang="en-US" altLang="zh-CN" sz="1400" b="1" dirty="0" smtClean="0">
                  <a:latin typeface="黑体" panose="02010609060101010101" pitchFamily="49" charset="-122"/>
                  <a:ea typeface="黑体" panose="02010609060101010101" pitchFamily="49" charset="-122"/>
                </a:endParaRPr>
              </a:p>
            </p:txBody>
          </p:sp>
        </p:grpSp>
        <p:sp>
          <p:nvSpPr>
            <p:cNvPr id="56" name="右箭头 55"/>
            <p:cNvSpPr/>
            <p:nvPr/>
          </p:nvSpPr>
          <p:spPr>
            <a:xfrm rot="-1800000">
              <a:off x="6819275" y="3734978"/>
              <a:ext cx="519309" cy="21251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9" name="组合 58"/>
          <p:cNvGrpSpPr/>
          <p:nvPr/>
        </p:nvGrpSpPr>
        <p:grpSpPr>
          <a:xfrm>
            <a:off x="2694935" y="3221157"/>
            <a:ext cx="2093088" cy="3271503"/>
            <a:chOff x="2694935" y="3221157"/>
            <a:chExt cx="2093088" cy="3271503"/>
          </a:xfrm>
        </p:grpSpPr>
        <p:grpSp>
          <p:nvGrpSpPr>
            <p:cNvPr id="48" name="组合 47"/>
            <p:cNvGrpSpPr/>
            <p:nvPr/>
          </p:nvGrpSpPr>
          <p:grpSpPr>
            <a:xfrm>
              <a:off x="2718559" y="3221157"/>
              <a:ext cx="2069464" cy="3271503"/>
              <a:chOff x="2718559" y="3221157"/>
              <a:chExt cx="2069464" cy="3271503"/>
            </a:xfrm>
          </p:grpSpPr>
          <p:pic>
            <p:nvPicPr>
              <p:cNvPr id="9" name="图片 8"/>
              <p:cNvPicPr>
                <a:picLocks noChangeAspect="1"/>
              </p:cNvPicPr>
              <p:nvPr/>
            </p:nvPicPr>
            <p:blipFill rotWithShape="1">
              <a:blip r:embed="rId2"/>
              <a:srcRect l="40095" t="72438" r="50396" b="12349"/>
              <a:stretch/>
            </p:blipFill>
            <p:spPr>
              <a:xfrm>
                <a:off x="2813643" y="4365104"/>
                <a:ext cx="1728192" cy="1728192"/>
              </a:xfrm>
              <a:prstGeom prst="ellipse">
                <a:avLst/>
              </a:prstGeom>
              <a:ln>
                <a:noFill/>
              </a:ln>
              <a:effectLst>
                <a:softEdge rad="112500"/>
              </a:effectLst>
            </p:spPr>
          </p:pic>
          <p:sp>
            <p:nvSpPr>
              <p:cNvPr id="14" name="文本框 13"/>
              <p:cNvSpPr txBox="1"/>
              <p:nvPr/>
            </p:nvSpPr>
            <p:spPr>
              <a:xfrm>
                <a:off x="3284518" y="6030995"/>
                <a:ext cx="1503505"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麦克斯韦</a:t>
                </a:r>
              </a:p>
            </p:txBody>
          </p:sp>
          <p:grpSp>
            <p:nvGrpSpPr>
              <p:cNvPr id="23" name="组合 22"/>
              <p:cNvGrpSpPr/>
              <p:nvPr/>
            </p:nvGrpSpPr>
            <p:grpSpPr>
              <a:xfrm>
                <a:off x="3384810" y="3778004"/>
                <a:ext cx="688581" cy="582547"/>
                <a:chOff x="1922600" y="3645024"/>
                <a:chExt cx="688581" cy="582547"/>
              </a:xfrm>
            </p:grpSpPr>
            <p:sp>
              <p:nvSpPr>
                <p:cNvPr id="24" name="椭圆 23"/>
                <p:cNvSpPr/>
                <p:nvPr/>
              </p:nvSpPr>
              <p:spPr>
                <a:xfrm>
                  <a:off x="1922600" y="3645024"/>
                  <a:ext cx="633176" cy="5825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1922600" y="3751631"/>
                  <a:ext cx="688581" cy="369332"/>
                </a:xfrm>
                <a:prstGeom prst="rect">
                  <a:avLst/>
                </a:prstGeom>
                <a:noFill/>
              </p:spPr>
              <p:txBody>
                <a:bodyPr wrap="square" rtlCol="0">
                  <a:spAutoFit/>
                </a:bodyPr>
                <a:lstStyle/>
                <a:p>
                  <a:r>
                    <a:rPr lang="en-US" altLang="zh-CN" dirty="0" smtClean="0">
                      <a:solidFill>
                        <a:schemeClr val="bg1"/>
                      </a:solidFill>
                    </a:rPr>
                    <a:t>1864</a:t>
                  </a:r>
                  <a:endParaRPr lang="zh-CN" altLang="en-US" dirty="0">
                    <a:solidFill>
                      <a:schemeClr val="bg1"/>
                    </a:solidFill>
                  </a:endParaRPr>
                </a:p>
              </p:txBody>
            </p:sp>
          </p:grpSp>
          <p:sp>
            <p:nvSpPr>
              <p:cNvPr id="43" name="文本框 42"/>
              <p:cNvSpPr txBox="1"/>
              <p:nvPr/>
            </p:nvSpPr>
            <p:spPr>
              <a:xfrm>
                <a:off x="2718559" y="3221157"/>
                <a:ext cx="1791113" cy="523220"/>
              </a:xfrm>
              <a:prstGeom prst="rect">
                <a:avLst/>
              </a:prstGeom>
              <a:noFill/>
            </p:spPr>
            <p:txBody>
              <a:bodyPr wrap="square" rtlCol="0">
                <a:spAutoFit/>
              </a:bodyPr>
              <a:lstStyle/>
              <a:p>
                <a:pPr algn="ctr"/>
                <a:r>
                  <a:rPr lang="zh-CN" altLang="en-US" sz="1400" b="1" dirty="0" smtClean="0">
                    <a:latin typeface="黑体" panose="02010609060101010101" pitchFamily="49" charset="-122"/>
                    <a:ea typeface="黑体" panose="02010609060101010101" pitchFamily="49" charset="-122"/>
                  </a:rPr>
                  <a:t>电磁场理论的</a:t>
                </a:r>
                <a:endParaRPr lang="en-US" altLang="zh-CN" sz="1400" b="1" dirty="0" smtClean="0">
                  <a:latin typeface="黑体" panose="02010609060101010101" pitchFamily="49" charset="-122"/>
                  <a:ea typeface="黑体" panose="02010609060101010101" pitchFamily="49" charset="-122"/>
                </a:endParaRPr>
              </a:p>
              <a:p>
                <a:pPr algn="ctr"/>
                <a:r>
                  <a:rPr lang="zh-CN" altLang="en-US" sz="1400" b="1" dirty="0" smtClean="0">
                    <a:latin typeface="黑体" panose="02010609060101010101" pitchFamily="49" charset="-122"/>
                    <a:ea typeface="黑体" panose="02010609060101010101" pitchFamily="49" charset="-122"/>
                  </a:rPr>
                  <a:t>奠基人</a:t>
                </a:r>
                <a:endParaRPr lang="en-US" altLang="zh-CN" sz="1400" b="1" dirty="0" smtClean="0">
                  <a:latin typeface="黑体" panose="02010609060101010101" pitchFamily="49" charset="-122"/>
                  <a:ea typeface="黑体" panose="02010609060101010101" pitchFamily="49" charset="-122"/>
                </a:endParaRPr>
              </a:p>
            </p:txBody>
          </p:sp>
        </p:grpSp>
        <p:sp>
          <p:nvSpPr>
            <p:cNvPr id="57" name="右箭头 56"/>
            <p:cNvSpPr/>
            <p:nvPr/>
          </p:nvSpPr>
          <p:spPr>
            <a:xfrm rot="1800000">
              <a:off x="2694935" y="3745447"/>
              <a:ext cx="519309" cy="21251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p:nvGrpSpPr>
        <p:grpSpPr>
          <a:xfrm>
            <a:off x="5384124" y="3135571"/>
            <a:ext cx="1819309" cy="3357088"/>
            <a:chOff x="5384124" y="3135571"/>
            <a:chExt cx="1819309" cy="3357088"/>
          </a:xfrm>
        </p:grpSpPr>
        <p:grpSp>
          <p:nvGrpSpPr>
            <p:cNvPr id="50" name="组合 49"/>
            <p:cNvGrpSpPr/>
            <p:nvPr/>
          </p:nvGrpSpPr>
          <p:grpSpPr>
            <a:xfrm>
              <a:off x="5547247" y="3135571"/>
              <a:ext cx="1656186" cy="3357088"/>
              <a:chOff x="5547247" y="3135571"/>
              <a:chExt cx="1656186" cy="3357088"/>
            </a:xfrm>
          </p:grpSpPr>
          <p:pic>
            <p:nvPicPr>
              <p:cNvPr id="11" name="图片 10"/>
              <p:cNvPicPr>
                <a:picLocks noChangeAspect="1"/>
              </p:cNvPicPr>
              <p:nvPr/>
            </p:nvPicPr>
            <p:blipFill rotWithShape="1">
              <a:blip r:embed="rId2"/>
              <a:srcRect l="66827" t="72325" r="23750" b="12599"/>
              <a:stretch/>
            </p:blipFill>
            <p:spPr>
              <a:xfrm>
                <a:off x="5547247" y="4437111"/>
                <a:ext cx="1656186" cy="1656185"/>
              </a:xfrm>
              <a:prstGeom prst="ellipse">
                <a:avLst/>
              </a:prstGeom>
              <a:ln>
                <a:noFill/>
              </a:ln>
              <a:effectLst>
                <a:softEdge rad="112500"/>
              </a:effectLst>
            </p:spPr>
          </p:pic>
          <p:sp>
            <p:nvSpPr>
              <p:cNvPr id="16" name="文本框 15"/>
              <p:cNvSpPr txBox="1"/>
              <p:nvPr/>
            </p:nvSpPr>
            <p:spPr>
              <a:xfrm>
                <a:off x="6030085" y="6030994"/>
                <a:ext cx="1173348"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马可尼</a:t>
                </a:r>
              </a:p>
            </p:txBody>
          </p:sp>
          <p:grpSp>
            <p:nvGrpSpPr>
              <p:cNvPr id="26" name="组合 25"/>
              <p:cNvGrpSpPr/>
              <p:nvPr/>
            </p:nvGrpSpPr>
            <p:grpSpPr>
              <a:xfrm>
                <a:off x="6103326" y="3786953"/>
                <a:ext cx="688581" cy="582547"/>
                <a:chOff x="1922600" y="3645024"/>
                <a:chExt cx="688581" cy="582547"/>
              </a:xfrm>
            </p:grpSpPr>
            <p:sp>
              <p:nvSpPr>
                <p:cNvPr id="27" name="椭圆 26"/>
                <p:cNvSpPr/>
                <p:nvPr/>
              </p:nvSpPr>
              <p:spPr>
                <a:xfrm>
                  <a:off x="1922600" y="3645024"/>
                  <a:ext cx="633176" cy="5825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1922600" y="3751631"/>
                  <a:ext cx="688581" cy="369332"/>
                </a:xfrm>
                <a:prstGeom prst="rect">
                  <a:avLst/>
                </a:prstGeom>
                <a:noFill/>
              </p:spPr>
              <p:txBody>
                <a:bodyPr wrap="square" rtlCol="0">
                  <a:spAutoFit/>
                </a:bodyPr>
                <a:lstStyle/>
                <a:p>
                  <a:r>
                    <a:rPr lang="en-US" altLang="zh-CN" dirty="0" smtClean="0">
                      <a:solidFill>
                        <a:schemeClr val="bg1"/>
                      </a:solidFill>
                    </a:rPr>
                    <a:t>1895</a:t>
                  </a:r>
                  <a:endParaRPr lang="zh-CN" altLang="en-US" dirty="0">
                    <a:solidFill>
                      <a:schemeClr val="bg1"/>
                    </a:solidFill>
                  </a:endParaRPr>
                </a:p>
              </p:txBody>
            </p:sp>
          </p:grpSp>
          <p:sp>
            <p:nvSpPr>
              <p:cNvPr id="45" name="文本框 44"/>
              <p:cNvSpPr txBox="1"/>
              <p:nvPr/>
            </p:nvSpPr>
            <p:spPr>
              <a:xfrm>
                <a:off x="5643455" y="3135571"/>
                <a:ext cx="1550693" cy="523220"/>
              </a:xfrm>
              <a:prstGeom prst="rect">
                <a:avLst/>
              </a:prstGeom>
              <a:noFill/>
            </p:spPr>
            <p:txBody>
              <a:bodyPr wrap="square" rtlCol="0">
                <a:spAutoFit/>
              </a:bodyPr>
              <a:lstStyle/>
              <a:p>
                <a:pPr algn="ctr"/>
                <a:r>
                  <a:rPr lang="zh-CN" altLang="en-US" sz="1400" b="1" dirty="0" smtClean="0">
                    <a:latin typeface="黑体" panose="02010609060101010101" pitchFamily="49" charset="-122"/>
                    <a:ea typeface="黑体" panose="02010609060101010101" pitchFamily="49" charset="-122"/>
                  </a:rPr>
                  <a:t>实现了相距</a:t>
                </a:r>
                <a:r>
                  <a:rPr lang="en-US" altLang="zh-CN" sz="1400" b="1" dirty="0" smtClean="0">
                    <a:latin typeface="黑体" panose="02010609060101010101" pitchFamily="49" charset="-122"/>
                    <a:ea typeface="黑体" panose="02010609060101010101" pitchFamily="49" charset="-122"/>
                  </a:rPr>
                  <a:t>2</a:t>
                </a:r>
                <a:r>
                  <a:rPr lang="zh-CN" altLang="en-US" sz="1400" b="1" dirty="0" smtClean="0">
                    <a:latin typeface="黑体" panose="02010609060101010101" pitchFamily="49" charset="-122"/>
                    <a:ea typeface="黑体" panose="02010609060101010101" pitchFamily="49" charset="-122"/>
                  </a:rPr>
                  <a:t>英里的无线电通信</a:t>
                </a:r>
                <a:endParaRPr lang="en-US" altLang="zh-CN" sz="1400" b="1" dirty="0" smtClean="0">
                  <a:latin typeface="黑体" panose="02010609060101010101" pitchFamily="49" charset="-122"/>
                  <a:ea typeface="黑体" panose="02010609060101010101" pitchFamily="49" charset="-122"/>
                </a:endParaRPr>
              </a:p>
            </p:txBody>
          </p:sp>
        </p:grpSp>
        <p:sp>
          <p:nvSpPr>
            <p:cNvPr id="58" name="右箭头 57"/>
            <p:cNvSpPr/>
            <p:nvPr/>
          </p:nvSpPr>
          <p:spPr>
            <a:xfrm rot="1800000">
              <a:off x="5384124" y="3734978"/>
              <a:ext cx="519309" cy="21251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18570018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pPr>
              <a:defRPr/>
            </a:pPr>
            <a:fld id="{A644361F-CF0B-455A-8B82-A76C7EE92EDE}" type="slidenum">
              <a:rPr lang="en-US" altLang="zh-CN" smtClean="0"/>
              <a:pPr>
                <a:defRPr/>
              </a:pPr>
              <a:t>11</a:t>
            </a:fld>
            <a:endParaRPr lang="en-US" altLang="zh-CN"/>
          </a:p>
        </p:txBody>
      </p:sp>
      <p:grpSp>
        <p:nvGrpSpPr>
          <p:cNvPr id="59" name="组合 58"/>
          <p:cNvGrpSpPr/>
          <p:nvPr/>
        </p:nvGrpSpPr>
        <p:grpSpPr>
          <a:xfrm>
            <a:off x="0" y="2600292"/>
            <a:ext cx="2411760" cy="3751731"/>
            <a:chOff x="0" y="2600292"/>
            <a:chExt cx="2411760" cy="3751731"/>
          </a:xfrm>
        </p:grpSpPr>
        <p:pic>
          <p:nvPicPr>
            <p:cNvPr id="56" name="Picture 9" descr="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82853"/>
              <a:ext cx="734054" cy="9833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组合 46"/>
            <p:cNvGrpSpPr/>
            <p:nvPr/>
          </p:nvGrpSpPr>
          <p:grpSpPr>
            <a:xfrm>
              <a:off x="372210" y="2600292"/>
              <a:ext cx="2039550" cy="3751731"/>
              <a:chOff x="372210" y="2600292"/>
              <a:chExt cx="2039550" cy="3751731"/>
            </a:xfrm>
          </p:grpSpPr>
          <p:pic>
            <p:nvPicPr>
              <p:cNvPr id="3" name="图片 2"/>
              <p:cNvPicPr>
                <a:picLocks noChangeAspect="1"/>
              </p:cNvPicPr>
              <p:nvPr/>
            </p:nvPicPr>
            <p:blipFill rotWithShape="1">
              <a:blip r:embed="rId3"/>
              <a:srcRect l="19320" t="71486" r="70560" b="12322"/>
              <a:stretch/>
            </p:blipFill>
            <p:spPr>
              <a:xfrm>
                <a:off x="395536" y="3797901"/>
                <a:ext cx="2016224" cy="2016224"/>
              </a:xfrm>
              <a:prstGeom prst="ellipse">
                <a:avLst/>
              </a:prstGeom>
              <a:ln>
                <a:noFill/>
              </a:ln>
              <a:effectLst>
                <a:softEdge rad="112500"/>
              </a:effectLst>
            </p:spPr>
          </p:pic>
          <p:grpSp>
            <p:nvGrpSpPr>
              <p:cNvPr id="32" name="组合 31"/>
              <p:cNvGrpSpPr/>
              <p:nvPr/>
            </p:nvGrpSpPr>
            <p:grpSpPr>
              <a:xfrm>
                <a:off x="1054893" y="3281209"/>
                <a:ext cx="688581" cy="582547"/>
                <a:chOff x="1115616" y="3232365"/>
                <a:chExt cx="688581" cy="582547"/>
              </a:xfrm>
            </p:grpSpPr>
            <p:sp>
              <p:nvSpPr>
                <p:cNvPr id="10" name="椭圆 9"/>
                <p:cNvSpPr/>
                <p:nvPr/>
              </p:nvSpPr>
              <p:spPr>
                <a:xfrm>
                  <a:off x="1115616" y="3232365"/>
                  <a:ext cx="633176" cy="5825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115616" y="3338972"/>
                  <a:ext cx="688581" cy="369332"/>
                </a:xfrm>
                <a:prstGeom prst="rect">
                  <a:avLst/>
                </a:prstGeom>
                <a:noFill/>
              </p:spPr>
              <p:txBody>
                <a:bodyPr wrap="square" rtlCol="0">
                  <a:spAutoFit/>
                </a:bodyPr>
                <a:lstStyle/>
                <a:p>
                  <a:r>
                    <a:rPr lang="en-US" altLang="zh-CN" dirty="0" smtClean="0">
                      <a:solidFill>
                        <a:schemeClr val="bg1"/>
                      </a:solidFill>
                    </a:rPr>
                    <a:t>1904</a:t>
                  </a:r>
                  <a:endParaRPr lang="zh-CN" altLang="en-US" dirty="0">
                    <a:solidFill>
                      <a:schemeClr val="bg1"/>
                    </a:solidFill>
                  </a:endParaRPr>
                </a:p>
              </p:txBody>
            </p:sp>
          </p:grpSp>
          <p:sp>
            <p:nvSpPr>
              <p:cNvPr id="15" name="文本框 14"/>
              <p:cNvSpPr txBox="1"/>
              <p:nvPr/>
            </p:nvSpPr>
            <p:spPr>
              <a:xfrm>
                <a:off x="873232" y="5890358"/>
                <a:ext cx="1173348" cy="461665"/>
              </a:xfrm>
              <a:prstGeom prst="rect">
                <a:avLst/>
              </a:prstGeom>
              <a:noFill/>
            </p:spPr>
            <p:txBody>
              <a:bodyPr wrap="square" rtlCol="0">
                <a:spAutoFit/>
              </a:bodyPr>
              <a:lstStyle/>
              <a:p>
                <a:r>
                  <a:rPr lang="zh-CN" altLang="en-US" sz="2400" b="1" dirty="0" smtClean="0">
                    <a:latin typeface="黑体" panose="02010609060101010101" pitchFamily="49" charset="-122"/>
                    <a:ea typeface="黑体" panose="02010609060101010101" pitchFamily="49" charset="-122"/>
                  </a:rPr>
                  <a:t>弗来明</a:t>
                </a:r>
                <a:endParaRPr lang="zh-CN" altLang="en-US" sz="2400" b="1" dirty="0">
                  <a:latin typeface="黑体" panose="02010609060101010101" pitchFamily="49" charset="-122"/>
                  <a:ea typeface="黑体" panose="02010609060101010101" pitchFamily="49" charset="-122"/>
                </a:endParaRPr>
              </a:p>
            </p:txBody>
          </p:sp>
          <p:sp>
            <p:nvSpPr>
              <p:cNvPr id="16" name="文本框 15"/>
              <p:cNvSpPr txBox="1"/>
              <p:nvPr/>
            </p:nvSpPr>
            <p:spPr>
              <a:xfrm>
                <a:off x="372210" y="2600292"/>
                <a:ext cx="2019129" cy="523220"/>
              </a:xfrm>
              <a:prstGeom prst="rect">
                <a:avLst/>
              </a:prstGeom>
              <a:noFill/>
            </p:spPr>
            <p:txBody>
              <a:bodyPr wrap="square" rtlCol="0">
                <a:spAutoFit/>
              </a:bodyPr>
              <a:lstStyle/>
              <a:p>
                <a:pPr algn="ctr"/>
                <a:r>
                  <a:rPr lang="zh-CN" altLang="en-US" sz="1400" b="1" dirty="0" smtClean="0">
                    <a:latin typeface="黑体" panose="02010609060101010101" pitchFamily="49" charset="-122"/>
                    <a:ea typeface="黑体" panose="02010609060101010101" pitchFamily="49" charset="-122"/>
                  </a:rPr>
                  <a:t>发明电子二极管</a:t>
                </a:r>
                <a:endParaRPr lang="en-US" altLang="zh-CN" sz="1400" b="1" dirty="0" smtClean="0">
                  <a:latin typeface="黑体" panose="02010609060101010101" pitchFamily="49" charset="-122"/>
                  <a:ea typeface="黑体" panose="02010609060101010101" pitchFamily="49" charset="-122"/>
                </a:endParaRPr>
              </a:p>
              <a:p>
                <a:pPr algn="ctr"/>
                <a:r>
                  <a:rPr lang="zh-CN" altLang="en-US" sz="1400" b="1" dirty="0" smtClean="0">
                    <a:latin typeface="黑体" panose="02010609060101010101" pitchFamily="49" charset="-122"/>
                    <a:ea typeface="黑体" panose="02010609060101010101" pitchFamily="49" charset="-122"/>
                  </a:rPr>
                  <a:t>进入无线电电子学时代</a:t>
                </a:r>
                <a:endParaRPr lang="en-US" altLang="zh-CN" sz="1400" b="1" dirty="0" smtClean="0">
                  <a:latin typeface="黑体" panose="02010609060101010101" pitchFamily="49" charset="-122"/>
                  <a:ea typeface="黑体" panose="02010609060101010101" pitchFamily="49" charset="-122"/>
                </a:endParaRPr>
              </a:p>
            </p:txBody>
          </p:sp>
        </p:grpSp>
      </p:grpSp>
      <p:grpSp>
        <p:nvGrpSpPr>
          <p:cNvPr id="49" name="组合 48"/>
          <p:cNvGrpSpPr/>
          <p:nvPr/>
        </p:nvGrpSpPr>
        <p:grpSpPr>
          <a:xfrm>
            <a:off x="3547779" y="2689067"/>
            <a:ext cx="2268221" cy="3662955"/>
            <a:chOff x="3547779" y="2689067"/>
            <a:chExt cx="2268221" cy="3662955"/>
          </a:xfrm>
        </p:grpSpPr>
        <p:pic>
          <p:nvPicPr>
            <p:cNvPr id="6" name="图片 5"/>
            <p:cNvPicPr>
              <a:picLocks noChangeAspect="1"/>
            </p:cNvPicPr>
            <p:nvPr/>
          </p:nvPicPr>
          <p:blipFill rotWithShape="1">
            <a:blip r:embed="rId3"/>
            <a:srcRect l="45490" t="71356" r="43807" b="11518"/>
            <a:stretch/>
          </p:blipFill>
          <p:spPr>
            <a:xfrm>
              <a:off x="3838128" y="4020050"/>
              <a:ext cx="1800200" cy="1800200"/>
            </a:xfrm>
            <a:prstGeom prst="ellipse">
              <a:avLst/>
            </a:prstGeom>
            <a:ln>
              <a:noFill/>
            </a:ln>
            <a:effectLst>
              <a:softEdge rad="112500"/>
            </a:effectLst>
          </p:spPr>
        </p:pic>
        <p:sp>
          <p:nvSpPr>
            <p:cNvPr id="17" name="文本框 16"/>
            <p:cNvSpPr txBox="1"/>
            <p:nvPr/>
          </p:nvSpPr>
          <p:spPr>
            <a:xfrm>
              <a:off x="4110413" y="5890357"/>
              <a:ext cx="1447450" cy="461665"/>
            </a:xfrm>
            <a:prstGeom prst="rect">
              <a:avLst/>
            </a:prstGeom>
            <a:noFill/>
          </p:spPr>
          <p:txBody>
            <a:bodyPr wrap="square" rtlCol="0">
              <a:spAutoFit/>
            </a:bodyPr>
            <a:lstStyle/>
            <a:p>
              <a:r>
                <a:rPr lang="zh-CN" altLang="en-US" sz="2400" b="1" dirty="0" smtClean="0">
                  <a:latin typeface="黑体" panose="02010609060101010101" pitchFamily="49" charset="-122"/>
                  <a:ea typeface="黑体" panose="02010609060101010101" pitchFamily="49" charset="-122"/>
                </a:rPr>
                <a:t>美国国会</a:t>
              </a:r>
              <a:endParaRPr lang="zh-CN" altLang="en-US" sz="2400" b="1" dirty="0">
                <a:latin typeface="黑体" panose="02010609060101010101" pitchFamily="49" charset="-122"/>
                <a:ea typeface="黑体" panose="02010609060101010101" pitchFamily="49" charset="-122"/>
              </a:endParaRPr>
            </a:p>
          </p:txBody>
        </p:sp>
        <p:grpSp>
          <p:nvGrpSpPr>
            <p:cNvPr id="33" name="组合 32"/>
            <p:cNvGrpSpPr/>
            <p:nvPr/>
          </p:nvGrpSpPr>
          <p:grpSpPr>
            <a:xfrm>
              <a:off x="4489848" y="3281208"/>
              <a:ext cx="688581" cy="582547"/>
              <a:chOff x="1115616" y="3232365"/>
              <a:chExt cx="688581" cy="582547"/>
            </a:xfrm>
          </p:grpSpPr>
          <p:sp>
            <p:nvSpPr>
              <p:cNvPr id="34" name="椭圆 33"/>
              <p:cNvSpPr/>
              <p:nvPr/>
            </p:nvSpPr>
            <p:spPr>
              <a:xfrm>
                <a:off x="1115616" y="3232365"/>
                <a:ext cx="633176" cy="5825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1115616" y="3338972"/>
                <a:ext cx="688581" cy="369332"/>
              </a:xfrm>
              <a:prstGeom prst="rect">
                <a:avLst/>
              </a:prstGeom>
              <a:noFill/>
            </p:spPr>
            <p:txBody>
              <a:bodyPr wrap="square" rtlCol="0">
                <a:spAutoFit/>
              </a:bodyPr>
              <a:lstStyle/>
              <a:p>
                <a:r>
                  <a:rPr lang="en-US" altLang="zh-CN" dirty="0" smtClean="0">
                    <a:solidFill>
                      <a:schemeClr val="bg1"/>
                    </a:solidFill>
                  </a:rPr>
                  <a:t>1912</a:t>
                </a:r>
                <a:endParaRPr lang="zh-CN" altLang="en-US" dirty="0">
                  <a:solidFill>
                    <a:schemeClr val="bg1"/>
                  </a:solidFill>
                </a:endParaRPr>
              </a:p>
            </p:txBody>
          </p:sp>
        </p:grpSp>
        <p:sp>
          <p:nvSpPr>
            <p:cNvPr id="39" name="文本框 38"/>
            <p:cNvSpPr txBox="1"/>
            <p:nvPr/>
          </p:nvSpPr>
          <p:spPr>
            <a:xfrm>
              <a:off x="3796871" y="2689067"/>
              <a:ext cx="2019129" cy="523220"/>
            </a:xfrm>
            <a:prstGeom prst="rect">
              <a:avLst/>
            </a:prstGeom>
            <a:noFill/>
          </p:spPr>
          <p:txBody>
            <a:bodyPr wrap="square" rtlCol="0">
              <a:spAutoFit/>
            </a:bodyPr>
            <a:lstStyle/>
            <a:p>
              <a:pPr algn="ctr"/>
              <a:r>
                <a:rPr lang="zh-CN" altLang="en-US" sz="1400" b="1" dirty="0" smtClean="0">
                  <a:latin typeface="黑体" panose="02010609060101010101" pitchFamily="49" charset="-122"/>
                  <a:ea typeface="黑体" panose="02010609060101010101" pitchFamily="49" charset="-122"/>
                </a:rPr>
                <a:t>无线电法案</a:t>
              </a:r>
              <a:endParaRPr lang="en-US" altLang="zh-CN" sz="1400" b="1" dirty="0" smtClean="0">
                <a:latin typeface="黑体" panose="02010609060101010101" pitchFamily="49" charset="-122"/>
                <a:ea typeface="黑体" panose="02010609060101010101" pitchFamily="49" charset="-122"/>
              </a:endParaRPr>
            </a:p>
            <a:p>
              <a:pPr algn="ctr"/>
              <a:r>
                <a:rPr lang="zh-CN" altLang="en-US" sz="1400" b="1" dirty="0" smtClean="0">
                  <a:latin typeface="黑体" panose="02010609060101010101" pitchFamily="49" charset="-122"/>
                  <a:ea typeface="黑体" panose="02010609060101010101" pitchFamily="49" charset="-122"/>
                </a:rPr>
                <a:t>规定无线电频段</a:t>
              </a:r>
              <a:endParaRPr lang="en-US" altLang="zh-CN" sz="1400" b="1" dirty="0" smtClean="0">
                <a:latin typeface="黑体" panose="02010609060101010101" pitchFamily="49" charset="-122"/>
                <a:ea typeface="黑体" panose="02010609060101010101" pitchFamily="49" charset="-122"/>
              </a:endParaRPr>
            </a:p>
          </p:txBody>
        </p:sp>
        <p:sp>
          <p:nvSpPr>
            <p:cNvPr id="45" name="右箭头 44"/>
            <p:cNvSpPr/>
            <p:nvPr/>
          </p:nvSpPr>
          <p:spPr>
            <a:xfrm rot="1800000">
              <a:off x="3547779" y="3162709"/>
              <a:ext cx="519309" cy="21251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5" name="组合 54"/>
          <p:cNvGrpSpPr/>
          <p:nvPr/>
        </p:nvGrpSpPr>
        <p:grpSpPr>
          <a:xfrm>
            <a:off x="6762074" y="2464581"/>
            <a:ext cx="2185199" cy="3812017"/>
            <a:chOff x="6762074" y="2464581"/>
            <a:chExt cx="2185199" cy="3812017"/>
          </a:xfrm>
        </p:grpSpPr>
        <p:grpSp>
          <p:nvGrpSpPr>
            <p:cNvPr id="52" name="组合 51"/>
            <p:cNvGrpSpPr/>
            <p:nvPr/>
          </p:nvGrpSpPr>
          <p:grpSpPr>
            <a:xfrm>
              <a:off x="6762074" y="2464581"/>
              <a:ext cx="2185199" cy="3349544"/>
              <a:chOff x="6762074" y="2464581"/>
              <a:chExt cx="2185199" cy="3349544"/>
            </a:xfrm>
          </p:grpSpPr>
          <p:pic>
            <p:nvPicPr>
              <p:cNvPr id="8" name="图片 7"/>
              <p:cNvPicPr>
                <a:picLocks noChangeAspect="1"/>
              </p:cNvPicPr>
              <p:nvPr/>
            </p:nvPicPr>
            <p:blipFill rotWithShape="1">
              <a:blip r:embed="rId3"/>
              <a:srcRect l="72249" t="72241" r="17939" b="12061"/>
              <a:stretch/>
            </p:blipFill>
            <p:spPr>
              <a:xfrm>
                <a:off x="6762074" y="4098273"/>
                <a:ext cx="1715852" cy="1715852"/>
              </a:xfrm>
              <a:prstGeom prst="ellipse">
                <a:avLst/>
              </a:prstGeom>
              <a:ln>
                <a:noFill/>
              </a:ln>
              <a:effectLst>
                <a:softEdge rad="112500"/>
              </a:effectLst>
            </p:spPr>
          </p:pic>
          <p:grpSp>
            <p:nvGrpSpPr>
              <p:cNvPr id="42" name="组合 41"/>
              <p:cNvGrpSpPr/>
              <p:nvPr/>
            </p:nvGrpSpPr>
            <p:grpSpPr>
              <a:xfrm>
                <a:off x="7336240" y="3255647"/>
                <a:ext cx="688581" cy="582547"/>
                <a:chOff x="7297034" y="3130576"/>
                <a:chExt cx="688581" cy="582547"/>
              </a:xfrm>
            </p:grpSpPr>
            <p:sp>
              <p:nvSpPr>
                <p:cNvPr id="37" name="椭圆 36"/>
                <p:cNvSpPr/>
                <p:nvPr/>
              </p:nvSpPr>
              <p:spPr>
                <a:xfrm>
                  <a:off x="7317883" y="3130576"/>
                  <a:ext cx="633176" cy="582547"/>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框 37"/>
                <p:cNvSpPr txBox="1"/>
                <p:nvPr/>
              </p:nvSpPr>
              <p:spPr>
                <a:xfrm>
                  <a:off x="7297034" y="3194812"/>
                  <a:ext cx="688581" cy="461665"/>
                </a:xfrm>
                <a:prstGeom prst="rect">
                  <a:avLst/>
                </a:prstGeom>
                <a:noFill/>
              </p:spPr>
              <p:txBody>
                <a:bodyPr wrap="square" rtlCol="0">
                  <a:spAutoFit/>
                </a:bodyPr>
                <a:lstStyle/>
                <a:p>
                  <a:r>
                    <a:rPr lang="en-US" altLang="zh-CN" sz="1200" b="1" dirty="0" smtClean="0">
                      <a:solidFill>
                        <a:schemeClr val="bg1"/>
                      </a:solidFill>
                    </a:rPr>
                    <a:t>20</a:t>
                  </a:r>
                  <a:r>
                    <a:rPr lang="zh-CN" altLang="en-US" sz="1200" b="1" dirty="0" smtClean="0">
                      <a:solidFill>
                        <a:schemeClr val="bg1"/>
                      </a:solidFill>
                    </a:rPr>
                    <a:t>世纪</a:t>
                  </a:r>
                  <a:r>
                    <a:rPr lang="en-US" altLang="zh-CN" sz="1200" b="1" dirty="0" smtClean="0">
                      <a:solidFill>
                        <a:schemeClr val="bg1"/>
                      </a:solidFill>
                    </a:rPr>
                    <a:t>60</a:t>
                  </a:r>
                  <a:r>
                    <a:rPr lang="zh-CN" altLang="en-US" sz="1200" b="1" dirty="0" smtClean="0">
                      <a:solidFill>
                        <a:schemeClr val="bg1"/>
                      </a:solidFill>
                    </a:rPr>
                    <a:t>年代</a:t>
                  </a:r>
                  <a:endParaRPr lang="zh-CN" altLang="en-US" sz="1200" b="1" dirty="0">
                    <a:solidFill>
                      <a:schemeClr val="bg1"/>
                    </a:solidFill>
                  </a:endParaRPr>
                </a:p>
              </p:txBody>
            </p:sp>
          </p:grpSp>
          <p:sp>
            <p:nvSpPr>
              <p:cNvPr id="41" name="文本框 40"/>
              <p:cNvSpPr txBox="1"/>
              <p:nvPr/>
            </p:nvSpPr>
            <p:spPr>
              <a:xfrm>
                <a:off x="6928144" y="2464581"/>
                <a:ext cx="2019129" cy="523220"/>
              </a:xfrm>
              <a:prstGeom prst="rect">
                <a:avLst/>
              </a:prstGeom>
              <a:noFill/>
            </p:spPr>
            <p:txBody>
              <a:bodyPr wrap="square" rtlCol="0">
                <a:spAutoFit/>
              </a:bodyPr>
              <a:lstStyle/>
              <a:p>
                <a:pPr algn="ctr"/>
                <a:r>
                  <a:rPr lang="zh-CN" altLang="en-US" sz="1400" b="1" dirty="0" smtClean="0">
                    <a:latin typeface="黑体" panose="02010609060101010101" pitchFamily="49" charset="-122"/>
                    <a:ea typeface="黑体" panose="02010609060101010101" pitchFamily="49" charset="-122"/>
                  </a:rPr>
                  <a:t>集成电路出现</a:t>
                </a:r>
                <a:endParaRPr lang="en-US" altLang="zh-CN" sz="1400" b="1" dirty="0" smtClean="0">
                  <a:latin typeface="黑体" panose="02010609060101010101" pitchFamily="49" charset="-122"/>
                  <a:ea typeface="黑体" panose="02010609060101010101" pitchFamily="49" charset="-122"/>
                </a:endParaRPr>
              </a:p>
              <a:p>
                <a:pPr algn="ctr"/>
                <a:r>
                  <a:rPr lang="zh-CN" altLang="en-US" sz="1400" b="1" dirty="0" smtClean="0">
                    <a:latin typeface="黑体" panose="02010609060101010101" pitchFamily="49" charset="-122"/>
                    <a:ea typeface="黑体" panose="02010609060101010101" pitchFamily="49" charset="-122"/>
                  </a:rPr>
                  <a:t>第三个重要的里程碑</a:t>
                </a:r>
                <a:endParaRPr lang="en-US" altLang="zh-CN" sz="1400" b="1" dirty="0" smtClean="0">
                  <a:latin typeface="黑体" panose="02010609060101010101" pitchFamily="49" charset="-122"/>
                  <a:ea typeface="黑体" panose="02010609060101010101" pitchFamily="49" charset="-122"/>
                </a:endParaRPr>
              </a:p>
            </p:txBody>
          </p:sp>
          <p:sp>
            <p:nvSpPr>
              <p:cNvPr id="46" name="右箭头 45"/>
              <p:cNvSpPr/>
              <p:nvPr/>
            </p:nvSpPr>
            <p:spPr>
              <a:xfrm rot="1800000">
                <a:off x="6877992" y="3018147"/>
                <a:ext cx="519309" cy="21251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文本框 53"/>
            <p:cNvSpPr txBox="1"/>
            <p:nvPr/>
          </p:nvSpPr>
          <p:spPr>
            <a:xfrm>
              <a:off x="6859194" y="5814933"/>
              <a:ext cx="1447450" cy="461665"/>
            </a:xfrm>
            <a:prstGeom prst="rect">
              <a:avLst/>
            </a:prstGeom>
            <a:noFill/>
          </p:spPr>
          <p:txBody>
            <a:bodyPr wrap="square" rtlCol="0">
              <a:spAutoFit/>
            </a:bodyPr>
            <a:lstStyle/>
            <a:p>
              <a:r>
                <a:rPr lang="zh-CN" altLang="en-US" sz="2400" b="1" dirty="0" smtClean="0">
                  <a:latin typeface="黑体" panose="02010609060101010101" pitchFamily="49" charset="-122"/>
                  <a:ea typeface="黑体" panose="02010609060101010101" pitchFamily="49" charset="-122"/>
                </a:rPr>
                <a:t>集成电路</a:t>
              </a:r>
              <a:endParaRPr lang="zh-CN" altLang="en-US" sz="2400" b="1" dirty="0">
                <a:latin typeface="黑体" panose="02010609060101010101" pitchFamily="49" charset="-122"/>
                <a:ea typeface="黑体" panose="02010609060101010101" pitchFamily="49" charset="-122"/>
              </a:endParaRPr>
            </a:p>
          </p:txBody>
        </p:sp>
      </p:grpSp>
      <p:grpSp>
        <p:nvGrpSpPr>
          <p:cNvPr id="60" name="组合 59"/>
          <p:cNvGrpSpPr/>
          <p:nvPr/>
        </p:nvGrpSpPr>
        <p:grpSpPr>
          <a:xfrm>
            <a:off x="1882955" y="511664"/>
            <a:ext cx="3045068" cy="3337200"/>
            <a:chOff x="1882955" y="511664"/>
            <a:chExt cx="3045068" cy="3337200"/>
          </a:xfrm>
        </p:grpSpPr>
        <p:grpSp>
          <p:nvGrpSpPr>
            <p:cNvPr id="53" name="组合 52"/>
            <p:cNvGrpSpPr/>
            <p:nvPr/>
          </p:nvGrpSpPr>
          <p:grpSpPr>
            <a:xfrm>
              <a:off x="1882955" y="511664"/>
              <a:ext cx="2131096" cy="3337200"/>
              <a:chOff x="1882955" y="511664"/>
              <a:chExt cx="2131096" cy="3337200"/>
            </a:xfrm>
          </p:grpSpPr>
          <p:sp>
            <p:nvSpPr>
              <p:cNvPr id="31" name="文本框 30"/>
              <p:cNvSpPr txBox="1"/>
              <p:nvPr/>
            </p:nvSpPr>
            <p:spPr>
              <a:xfrm>
                <a:off x="1994922" y="3325644"/>
                <a:ext cx="2019129" cy="523220"/>
              </a:xfrm>
              <a:prstGeom prst="rect">
                <a:avLst/>
              </a:prstGeom>
              <a:noFill/>
            </p:spPr>
            <p:txBody>
              <a:bodyPr wrap="square" rtlCol="0">
                <a:spAutoFit/>
              </a:bodyPr>
              <a:lstStyle/>
              <a:p>
                <a:pPr algn="ctr"/>
                <a:r>
                  <a:rPr lang="zh-CN" altLang="en-US" sz="1400" b="1" dirty="0" smtClean="0">
                    <a:latin typeface="黑体" panose="02010609060101010101" pitchFamily="49" charset="-122"/>
                    <a:ea typeface="黑体" panose="02010609060101010101" pitchFamily="49" charset="-122"/>
                  </a:rPr>
                  <a:t>发明电子三极管</a:t>
                </a:r>
                <a:endParaRPr lang="en-US" altLang="zh-CN" sz="1400" b="1" dirty="0" smtClean="0">
                  <a:latin typeface="黑体" panose="02010609060101010101" pitchFamily="49" charset="-122"/>
                  <a:ea typeface="黑体" panose="02010609060101010101" pitchFamily="49" charset="-122"/>
                </a:endParaRPr>
              </a:p>
              <a:p>
                <a:pPr algn="ctr"/>
                <a:r>
                  <a:rPr lang="zh-CN" altLang="en-US" sz="1400" b="1" dirty="0" smtClean="0">
                    <a:latin typeface="黑体" panose="02010609060101010101" pitchFamily="49" charset="-122"/>
                    <a:ea typeface="黑体" panose="02010609060101010101" pitchFamily="49" charset="-122"/>
                  </a:rPr>
                  <a:t>重要的里程碑</a:t>
                </a:r>
                <a:endParaRPr lang="en-US" altLang="zh-CN" sz="1400" b="1" dirty="0" smtClean="0">
                  <a:latin typeface="黑体" panose="02010609060101010101" pitchFamily="49" charset="-122"/>
                  <a:ea typeface="黑体" panose="02010609060101010101" pitchFamily="49" charset="-122"/>
                </a:endParaRPr>
              </a:p>
            </p:txBody>
          </p:sp>
          <p:grpSp>
            <p:nvGrpSpPr>
              <p:cNvPr id="48" name="组合 47"/>
              <p:cNvGrpSpPr/>
              <p:nvPr/>
            </p:nvGrpSpPr>
            <p:grpSpPr>
              <a:xfrm>
                <a:off x="1882955" y="511664"/>
                <a:ext cx="1931192" cy="2906341"/>
                <a:chOff x="1882955" y="511664"/>
                <a:chExt cx="1931192" cy="2906341"/>
              </a:xfrm>
            </p:grpSpPr>
            <p:pic>
              <p:nvPicPr>
                <p:cNvPr id="4" name="图片 3"/>
                <p:cNvPicPr>
                  <a:picLocks noChangeAspect="1"/>
                </p:cNvPicPr>
                <p:nvPr/>
              </p:nvPicPr>
              <p:blipFill rotWithShape="1">
                <a:blip r:embed="rId3"/>
                <a:srcRect l="32110" t="35135" r="57186" b="47739"/>
                <a:stretch/>
              </p:blipFill>
              <p:spPr>
                <a:xfrm>
                  <a:off x="2065623" y="930220"/>
                  <a:ext cx="1728192" cy="1728192"/>
                </a:xfrm>
                <a:prstGeom prst="ellipse">
                  <a:avLst/>
                </a:prstGeom>
                <a:ln>
                  <a:noFill/>
                </a:ln>
                <a:effectLst>
                  <a:softEdge rad="112500"/>
                </a:effectLst>
              </p:spPr>
            </p:pic>
            <p:grpSp>
              <p:nvGrpSpPr>
                <p:cNvPr id="20" name="组合 19"/>
                <p:cNvGrpSpPr/>
                <p:nvPr/>
              </p:nvGrpSpPr>
              <p:grpSpPr>
                <a:xfrm>
                  <a:off x="2585428" y="2675892"/>
                  <a:ext cx="688581" cy="582547"/>
                  <a:chOff x="7375700" y="3338582"/>
                  <a:chExt cx="688581" cy="582547"/>
                </a:xfrm>
              </p:grpSpPr>
              <p:sp>
                <p:nvSpPr>
                  <p:cNvPr id="21" name="椭圆 20"/>
                  <p:cNvSpPr/>
                  <p:nvPr/>
                </p:nvSpPr>
                <p:spPr>
                  <a:xfrm>
                    <a:off x="7375700" y="3338582"/>
                    <a:ext cx="633176" cy="582547"/>
                  </a:xfrm>
                  <a:prstGeom prst="ellipse">
                    <a:avLst/>
                  </a:prstGeom>
                  <a:solidFill>
                    <a:srgbClr val="E845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375700" y="3445189"/>
                    <a:ext cx="688581" cy="369332"/>
                  </a:xfrm>
                  <a:prstGeom prst="rect">
                    <a:avLst/>
                  </a:prstGeom>
                  <a:noFill/>
                </p:spPr>
                <p:txBody>
                  <a:bodyPr wrap="square" rtlCol="0">
                    <a:spAutoFit/>
                  </a:bodyPr>
                  <a:lstStyle/>
                  <a:p>
                    <a:r>
                      <a:rPr lang="en-US" altLang="zh-CN" dirty="0" smtClean="0">
                        <a:solidFill>
                          <a:schemeClr val="bg1"/>
                        </a:solidFill>
                      </a:rPr>
                      <a:t>1906</a:t>
                    </a:r>
                    <a:endParaRPr lang="zh-CN" altLang="en-US" dirty="0">
                      <a:solidFill>
                        <a:schemeClr val="bg1"/>
                      </a:solidFill>
                    </a:endParaRPr>
                  </a:p>
                </p:txBody>
              </p:sp>
            </p:grpSp>
            <p:sp>
              <p:nvSpPr>
                <p:cNvPr id="29" name="文本框 28"/>
                <p:cNvSpPr txBox="1"/>
                <p:nvPr/>
              </p:nvSpPr>
              <p:spPr>
                <a:xfrm>
                  <a:off x="2366697" y="511664"/>
                  <a:ext cx="1447450"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福雷斯特</a:t>
                  </a:r>
                </a:p>
              </p:txBody>
            </p:sp>
            <p:sp>
              <p:nvSpPr>
                <p:cNvPr id="43" name="右箭头 42"/>
                <p:cNvSpPr/>
                <p:nvPr/>
              </p:nvSpPr>
              <p:spPr>
                <a:xfrm rot="-1800000">
                  <a:off x="1882955" y="3205492"/>
                  <a:ext cx="519309" cy="21251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7" name="图片 5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3043" y="866964"/>
              <a:ext cx="1204980" cy="773597"/>
            </a:xfrm>
            <a:prstGeom prst="rect">
              <a:avLst/>
            </a:prstGeom>
          </p:spPr>
        </p:pic>
      </p:grpSp>
      <p:grpSp>
        <p:nvGrpSpPr>
          <p:cNvPr id="61" name="组合 60"/>
          <p:cNvGrpSpPr/>
          <p:nvPr/>
        </p:nvGrpSpPr>
        <p:grpSpPr>
          <a:xfrm>
            <a:off x="5306186" y="471048"/>
            <a:ext cx="2144212" cy="3338948"/>
            <a:chOff x="5306186" y="471048"/>
            <a:chExt cx="2144212" cy="3338948"/>
          </a:xfrm>
        </p:grpSpPr>
        <p:grpSp>
          <p:nvGrpSpPr>
            <p:cNvPr id="51" name="组合 50"/>
            <p:cNvGrpSpPr/>
            <p:nvPr/>
          </p:nvGrpSpPr>
          <p:grpSpPr>
            <a:xfrm>
              <a:off x="5306186" y="511664"/>
              <a:ext cx="2030054" cy="3298332"/>
              <a:chOff x="5306186" y="511664"/>
              <a:chExt cx="2030054" cy="3298332"/>
            </a:xfrm>
          </p:grpSpPr>
          <p:sp>
            <p:nvSpPr>
              <p:cNvPr id="40" name="文本框 39"/>
              <p:cNvSpPr txBox="1"/>
              <p:nvPr/>
            </p:nvSpPr>
            <p:spPr>
              <a:xfrm>
                <a:off x="5317111" y="3286776"/>
                <a:ext cx="2019129" cy="523220"/>
              </a:xfrm>
              <a:prstGeom prst="rect">
                <a:avLst/>
              </a:prstGeom>
              <a:noFill/>
            </p:spPr>
            <p:txBody>
              <a:bodyPr wrap="square" rtlCol="0">
                <a:spAutoFit/>
              </a:bodyPr>
              <a:lstStyle/>
              <a:p>
                <a:pPr algn="ctr"/>
                <a:r>
                  <a:rPr lang="zh-CN" altLang="en-US" sz="1400" b="1" dirty="0" smtClean="0">
                    <a:latin typeface="黑体" panose="02010609060101010101" pitchFamily="49" charset="-122"/>
                    <a:ea typeface="黑体" panose="02010609060101010101" pitchFamily="49" charset="-122"/>
                  </a:rPr>
                  <a:t>发明晶体三极管</a:t>
                </a:r>
                <a:endParaRPr lang="en-US" altLang="zh-CN" sz="1400" b="1" dirty="0" smtClean="0">
                  <a:latin typeface="黑体" panose="02010609060101010101" pitchFamily="49" charset="-122"/>
                  <a:ea typeface="黑体" panose="02010609060101010101" pitchFamily="49" charset="-122"/>
                </a:endParaRPr>
              </a:p>
              <a:p>
                <a:pPr algn="ctr"/>
                <a:r>
                  <a:rPr lang="zh-CN" altLang="en-US" sz="1400" b="1" dirty="0" smtClean="0">
                    <a:latin typeface="黑体" panose="02010609060101010101" pitchFamily="49" charset="-122"/>
                    <a:ea typeface="黑体" panose="02010609060101010101" pitchFamily="49" charset="-122"/>
                  </a:rPr>
                  <a:t>第二个重要的里程碑</a:t>
                </a:r>
                <a:endParaRPr lang="en-US" altLang="zh-CN" sz="1400" b="1" dirty="0" smtClean="0">
                  <a:latin typeface="黑体" panose="02010609060101010101" pitchFamily="49" charset="-122"/>
                  <a:ea typeface="黑体" panose="02010609060101010101" pitchFamily="49" charset="-122"/>
                </a:endParaRPr>
              </a:p>
            </p:txBody>
          </p:sp>
          <p:grpSp>
            <p:nvGrpSpPr>
              <p:cNvPr id="50" name="组合 49"/>
              <p:cNvGrpSpPr/>
              <p:nvPr/>
            </p:nvGrpSpPr>
            <p:grpSpPr>
              <a:xfrm>
                <a:off x="5306186" y="511664"/>
                <a:ext cx="1739117" cy="2896740"/>
                <a:chOff x="5306186" y="511664"/>
                <a:chExt cx="1739117" cy="2896740"/>
              </a:xfrm>
            </p:grpSpPr>
            <p:pic>
              <p:nvPicPr>
                <p:cNvPr id="7" name="图片 6"/>
                <p:cNvPicPr>
                  <a:picLocks noChangeAspect="1"/>
                </p:cNvPicPr>
                <p:nvPr/>
              </p:nvPicPr>
              <p:blipFill rotWithShape="1">
                <a:blip r:embed="rId3"/>
                <a:srcRect l="58869" t="35135" r="30427" b="47739"/>
                <a:stretch/>
              </p:blipFill>
              <p:spPr>
                <a:xfrm>
                  <a:off x="5317111" y="930220"/>
                  <a:ext cx="1728192" cy="1728192"/>
                </a:xfrm>
                <a:prstGeom prst="ellipse">
                  <a:avLst/>
                </a:prstGeom>
                <a:ln>
                  <a:noFill/>
                </a:ln>
                <a:effectLst>
                  <a:softEdge rad="112500"/>
                </a:effectLst>
              </p:spPr>
            </p:pic>
            <p:grpSp>
              <p:nvGrpSpPr>
                <p:cNvPr id="23" name="组合 22"/>
                <p:cNvGrpSpPr/>
                <p:nvPr/>
              </p:nvGrpSpPr>
              <p:grpSpPr>
                <a:xfrm>
                  <a:off x="5965833" y="2675892"/>
                  <a:ext cx="688581" cy="582547"/>
                  <a:chOff x="7375700" y="3338582"/>
                  <a:chExt cx="688581" cy="582547"/>
                </a:xfrm>
              </p:grpSpPr>
              <p:sp>
                <p:nvSpPr>
                  <p:cNvPr id="24" name="椭圆 23"/>
                  <p:cNvSpPr/>
                  <p:nvPr/>
                </p:nvSpPr>
                <p:spPr>
                  <a:xfrm>
                    <a:off x="7375700" y="3338582"/>
                    <a:ext cx="633176" cy="582547"/>
                  </a:xfrm>
                  <a:prstGeom prst="ellipse">
                    <a:avLst/>
                  </a:prstGeom>
                  <a:solidFill>
                    <a:srgbClr val="E8451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文本框 24"/>
                  <p:cNvSpPr txBox="1"/>
                  <p:nvPr/>
                </p:nvSpPr>
                <p:spPr>
                  <a:xfrm>
                    <a:off x="7375700" y="3445189"/>
                    <a:ext cx="688581" cy="369332"/>
                  </a:xfrm>
                  <a:prstGeom prst="rect">
                    <a:avLst/>
                  </a:prstGeom>
                  <a:noFill/>
                </p:spPr>
                <p:txBody>
                  <a:bodyPr wrap="square" rtlCol="0">
                    <a:spAutoFit/>
                  </a:bodyPr>
                  <a:lstStyle/>
                  <a:p>
                    <a:r>
                      <a:rPr lang="en-US" altLang="zh-CN" dirty="0" smtClean="0">
                        <a:solidFill>
                          <a:schemeClr val="bg1"/>
                        </a:solidFill>
                      </a:rPr>
                      <a:t>1948</a:t>
                    </a:r>
                    <a:endParaRPr lang="zh-CN" altLang="en-US" dirty="0">
                      <a:solidFill>
                        <a:schemeClr val="bg1"/>
                      </a:solidFill>
                    </a:endParaRPr>
                  </a:p>
                </p:txBody>
              </p:sp>
            </p:grpSp>
            <p:sp>
              <p:nvSpPr>
                <p:cNvPr id="30" name="文本框 29"/>
                <p:cNvSpPr txBox="1"/>
                <p:nvPr/>
              </p:nvSpPr>
              <p:spPr>
                <a:xfrm>
                  <a:off x="5559183" y="511664"/>
                  <a:ext cx="1447450" cy="461665"/>
                </a:xfrm>
                <a:prstGeom prst="rect">
                  <a:avLst/>
                </a:prstGeom>
                <a:noFill/>
              </p:spPr>
              <p:txBody>
                <a:bodyPr wrap="square" rtlCol="0">
                  <a:spAutoFit/>
                </a:bodyPr>
                <a:lstStyle/>
                <a:p>
                  <a:r>
                    <a:rPr lang="zh-CN" altLang="en-US" sz="2400" b="1" dirty="0" smtClean="0">
                      <a:latin typeface="黑体" panose="02010609060101010101" pitchFamily="49" charset="-122"/>
                      <a:ea typeface="黑体" panose="02010609060101010101" pitchFamily="49" charset="-122"/>
                    </a:rPr>
                    <a:t>肖克利</a:t>
                  </a:r>
                  <a:endParaRPr lang="zh-CN" altLang="en-US" sz="2400" b="1" dirty="0">
                    <a:latin typeface="黑体" panose="02010609060101010101" pitchFamily="49" charset="-122"/>
                    <a:ea typeface="黑体" panose="02010609060101010101" pitchFamily="49" charset="-122"/>
                  </a:endParaRPr>
                </a:p>
              </p:txBody>
            </p:sp>
            <p:sp>
              <p:nvSpPr>
                <p:cNvPr id="44" name="右箭头 43"/>
                <p:cNvSpPr/>
                <p:nvPr/>
              </p:nvSpPr>
              <p:spPr>
                <a:xfrm rot="-1800000">
                  <a:off x="5306186" y="3195891"/>
                  <a:ext cx="519309" cy="212513"/>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58" name="图片 5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21504" y="471048"/>
              <a:ext cx="628894" cy="843855"/>
            </a:xfrm>
            <a:prstGeom prst="rect">
              <a:avLst/>
            </a:prstGeom>
          </p:spPr>
        </p:pic>
      </p:grpSp>
    </p:spTree>
    <p:extLst>
      <p:ext uri="{BB962C8B-B14F-4D97-AF65-F5344CB8AC3E}">
        <p14:creationId xmlns:p14="http://schemas.microsoft.com/office/powerpoint/2010/main" val="3606590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标题 1"/>
          <p:cNvSpPr>
            <a:spLocks noGrp="1"/>
          </p:cNvSpPr>
          <p:nvPr>
            <p:ph type="title"/>
          </p:nvPr>
        </p:nvSpPr>
        <p:spPr>
          <a:xfrm>
            <a:off x="457200" y="122238"/>
            <a:ext cx="7543800" cy="930275"/>
          </a:xfrm>
        </p:spPr>
        <p:txBody>
          <a:bodyPr/>
          <a:lstStyle/>
          <a:p>
            <a:r>
              <a:rPr lang="zh-CN" altLang="en-US" sz="4000" dirty="0">
                <a:latin typeface="微软雅黑" panose="020B0503020204020204" pitchFamily="34" charset="-122"/>
                <a:ea typeface="微软雅黑" panose="020B0503020204020204" pitchFamily="34" charset="-122"/>
              </a:rPr>
              <a:t>现代通信技术特点</a:t>
            </a:r>
          </a:p>
        </p:txBody>
      </p:sp>
      <p:sp>
        <p:nvSpPr>
          <p:cNvPr id="16387" name="内容占位符 2"/>
          <p:cNvSpPr>
            <a:spLocks noGrp="1"/>
          </p:cNvSpPr>
          <p:nvPr>
            <p:ph idx="1"/>
          </p:nvPr>
        </p:nvSpPr>
        <p:spPr>
          <a:xfrm>
            <a:off x="457200" y="980728"/>
            <a:ext cx="8229600" cy="4392488"/>
          </a:xfrm>
        </p:spPr>
        <p:txBody>
          <a:bodyPr/>
          <a:lstStyle/>
          <a:p>
            <a:r>
              <a:rPr lang="zh-CN" altLang="en-US" sz="2800" b="1" dirty="0" smtClean="0"/>
              <a:t>通信数字化    </a:t>
            </a:r>
          </a:p>
          <a:p>
            <a:r>
              <a:rPr lang="zh-CN" altLang="en-US" sz="2800" b="1" dirty="0" smtClean="0"/>
              <a:t>通信容量大</a:t>
            </a:r>
          </a:p>
          <a:p>
            <a:r>
              <a:rPr lang="zh-CN" altLang="en-US" sz="2800" b="1" dirty="0" smtClean="0"/>
              <a:t>通信网络系统化</a:t>
            </a:r>
          </a:p>
          <a:p>
            <a:pPr>
              <a:buFont typeface="Wingdings" panose="05000000000000000000" pitchFamily="2" charset="2"/>
              <a:buNone/>
            </a:pPr>
            <a:r>
              <a:rPr lang="zh-CN" altLang="en-US" sz="2800" b="1" dirty="0" smtClean="0"/>
              <a:t>    现代通信形成了由各种通信方式组成的的网络系统。包括局部地区网、分布式网、远程网、分组交换网、综合业务数字网等。</a:t>
            </a:r>
          </a:p>
          <a:p>
            <a:r>
              <a:rPr lang="zh-CN" altLang="en-US" sz="2800" b="1" dirty="0" smtClean="0"/>
              <a:t>通信计算机化</a:t>
            </a:r>
          </a:p>
          <a:p>
            <a:pPr>
              <a:buFont typeface="Wingdings" panose="05000000000000000000" pitchFamily="2" charset="2"/>
              <a:buNone/>
            </a:pPr>
            <a:r>
              <a:rPr lang="zh-CN" altLang="en-US" sz="2800" b="1" dirty="0" smtClean="0"/>
              <a:t>    通信技术与计算机技术的结合使通信与信息处理熔为一体。</a:t>
            </a:r>
          </a:p>
        </p:txBody>
      </p:sp>
      <p:sp>
        <p:nvSpPr>
          <p:cNvPr id="16388"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7FB14DA-BA93-48E3-9BC8-7D3B86F3BB63}" type="slidenum">
              <a:rPr lang="en-US" altLang="zh-CN" sz="1000"/>
              <a:pPr>
                <a:spcBef>
                  <a:spcPct val="0"/>
                </a:spcBef>
                <a:buClrTx/>
                <a:buSzTx/>
                <a:buFontTx/>
                <a:buNone/>
              </a:pPr>
              <a:t>12</a:t>
            </a:fld>
            <a:endParaRPr lang="en-US" altLang="zh-CN" sz="1000"/>
          </a:p>
        </p:txBody>
      </p:sp>
      <p:sp>
        <p:nvSpPr>
          <p:cNvPr id="6" name="内容占位符 2"/>
          <p:cNvSpPr txBox="1">
            <a:spLocks/>
          </p:cNvSpPr>
          <p:nvPr/>
        </p:nvSpPr>
        <p:spPr bwMode="auto">
          <a:xfrm>
            <a:off x="287016" y="5517232"/>
            <a:ext cx="8856984"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a:buSzPct val="200000"/>
              <a:buBlip>
                <a:blip r:embed="rId2"/>
              </a:buBlip>
            </a:pPr>
            <a:r>
              <a:rPr lang="zh-CN" altLang="en-US" sz="2800" b="1" kern="0" dirty="0" smtClean="0"/>
              <a:t>：</a:t>
            </a:r>
            <a:r>
              <a:rPr lang="en-US" altLang="zh-CN" sz="2400" b="1" kern="0" dirty="0" smtClean="0">
                <a:latin typeface="Times New Roman" panose="02020603050405020304" pitchFamily="18" charset="0"/>
                <a:cs typeface="Times New Roman" panose="02020603050405020304" pitchFamily="18" charset="0"/>
              </a:rPr>
              <a:t>GSM</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WCDMA</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cdma2000</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TD-SCDMA</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LTE</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MIMO</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FDMA</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TDMA</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SDMA</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3gpp</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err="1" smtClean="0">
                <a:latin typeface="Times New Roman" panose="02020603050405020304" pitchFamily="18" charset="0"/>
                <a:cs typeface="Times New Roman" panose="02020603050405020304" pitchFamily="18" charset="0"/>
              </a:rPr>
              <a:t>WiMax</a:t>
            </a:r>
            <a:r>
              <a:rPr lang="zh-CN" altLang="en-US" sz="2400" b="1" kern="0" dirty="0" smtClean="0">
                <a:latin typeface="Times New Roman" panose="02020603050405020304" pitchFamily="18" charset="0"/>
                <a:cs typeface="Times New Roman" panose="02020603050405020304" pitchFamily="18" charset="0"/>
              </a:rPr>
              <a:t>、</a:t>
            </a:r>
            <a:r>
              <a:rPr lang="en-US" altLang="zh-CN" sz="2400" b="1" kern="0" dirty="0" smtClean="0">
                <a:latin typeface="Times New Roman" panose="02020603050405020304" pitchFamily="18" charset="0"/>
                <a:cs typeface="Times New Roman" panose="02020603050405020304" pitchFamily="18" charset="0"/>
              </a:rPr>
              <a:t>IP</a:t>
            </a:r>
            <a:r>
              <a:rPr lang="zh-CN" altLang="en-US" sz="2400" b="1" kern="0" dirty="0" smtClean="0">
                <a:latin typeface="Times New Roman" panose="02020603050405020304" pitchFamily="18" charset="0"/>
                <a:cs typeface="Times New Roman" panose="02020603050405020304" pitchFamily="18" charset="0"/>
              </a:rPr>
              <a:t> </a:t>
            </a:r>
            <a:r>
              <a:rPr lang="en-US" altLang="zh-CN" sz="2400" b="1" kern="0" dirty="0" smtClean="0">
                <a:latin typeface="Times New Roman" panose="02020603050405020304" pitchFamily="18" charset="0"/>
                <a:cs typeface="Times New Roman" panose="02020603050405020304" pitchFamily="18" charset="0"/>
              </a:rPr>
              <a:t>……</a:t>
            </a:r>
            <a:endParaRPr lang="zh-CN" altLang="en-US" sz="2400" b="1" kern="0" dirty="0" smtClean="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00942" y="174485"/>
            <a:ext cx="6491288" cy="625475"/>
          </a:xfrm>
          <a:solidFill>
            <a:schemeClr val="bg1"/>
          </a:solidFill>
        </p:spPr>
        <p:txBody>
          <a:bodyPr/>
          <a:lstStyle/>
          <a:p>
            <a:r>
              <a:rPr lang="zh-CN" altLang="en-US" sz="4000" dirty="0">
                <a:latin typeface="微软雅黑" panose="020B0503020204020204" pitchFamily="34" charset="-122"/>
                <a:ea typeface="微软雅黑" panose="020B0503020204020204" pitchFamily="34" charset="-122"/>
              </a:rPr>
              <a:t>通信系统组成的示意图</a:t>
            </a:r>
          </a:p>
        </p:txBody>
      </p:sp>
      <p:sp>
        <p:nvSpPr>
          <p:cNvPr id="17411" name="灯片编号占位符 5"/>
          <p:cNvSpPr>
            <a:spLocks noGrp="1"/>
          </p:cNvSpPr>
          <p:nvPr>
            <p:ph type="sldNum" sz="quarter" idx="12"/>
          </p:nvPr>
        </p:nvSpPr>
        <p:spPr>
          <a:xfrm>
            <a:off x="6758880" y="6500192"/>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9552AC6-E3BD-44CD-9C6A-FFC023106F44}" type="slidenum">
              <a:rPr lang="en-US" altLang="zh-CN" sz="1000"/>
              <a:pPr>
                <a:spcBef>
                  <a:spcPct val="0"/>
                </a:spcBef>
                <a:buClrTx/>
                <a:buSzTx/>
                <a:buFontTx/>
                <a:buNone/>
              </a:pPr>
              <a:t>13</a:t>
            </a:fld>
            <a:endParaRPr lang="en-US" altLang="zh-CN" sz="1000"/>
          </a:p>
        </p:txBody>
      </p:sp>
      <p:sp>
        <p:nvSpPr>
          <p:cNvPr id="83973" name="Oval 5"/>
          <p:cNvSpPr>
            <a:spLocks noChangeArrowheads="1"/>
          </p:cNvSpPr>
          <p:nvPr/>
        </p:nvSpPr>
        <p:spPr bwMode="auto">
          <a:xfrm>
            <a:off x="4168080" y="2309192"/>
            <a:ext cx="914400" cy="9144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dirty="0">
                <a:latin typeface="Times New Roman" panose="02020603050405020304" pitchFamily="18" charset="0"/>
              </a:rPr>
              <a:t>局域网</a:t>
            </a:r>
          </a:p>
        </p:txBody>
      </p:sp>
      <p:sp>
        <p:nvSpPr>
          <p:cNvPr id="83974" name="Oval 6"/>
          <p:cNvSpPr>
            <a:spLocks noChangeArrowheads="1"/>
          </p:cNvSpPr>
          <p:nvPr/>
        </p:nvSpPr>
        <p:spPr bwMode="auto">
          <a:xfrm>
            <a:off x="2796480" y="2918792"/>
            <a:ext cx="914400" cy="9144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dirty="0" smtClean="0">
                <a:latin typeface="Times New Roman" panose="02020603050405020304" pitchFamily="18" charset="0"/>
              </a:rPr>
              <a:t>基站</a:t>
            </a:r>
            <a:endParaRPr kumimoji="1" lang="zh-CN" altLang="en-US" sz="1800" dirty="0">
              <a:latin typeface="Times New Roman" panose="02020603050405020304" pitchFamily="18" charset="0"/>
            </a:endParaRPr>
          </a:p>
        </p:txBody>
      </p:sp>
      <p:sp>
        <p:nvSpPr>
          <p:cNvPr id="83975" name="Oval 7"/>
          <p:cNvSpPr>
            <a:spLocks noChangeArrowheads="1"/>
          </p:cNvSpPr>
          <p:nvPr/>
        </p:nvSpPr>
        <p:spPr bwMode="auto">
          <a:xfrm>
            <a:off x="2186880" y="4137992"/>
            <a:ext cx="914400" cy="9144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有线</a:t>
            </a:r>
            <a:endParaRPr kumimoji="1" lang="zh-CN" altLang="en-US" sz="1800">
              <a:latin typeface="Times New Roman" panose="02020603050405020304" pitchFamily="18" charset="0"/>
            </a:endParaRPr>
          </a:p>
          <a:p>
            <a:pPr algn="ctr" eaLnBrk="1" hangingPunct="1">
              <a:spcBef>
                <a:spcPct val="0"/>
              </a:spcBef>
              <a:buClrTx/>
              <a:buSzTx/>
              <a:buFontTx/>
              <a:buNone/>
            </a:pPr>
            <a:r>
              <a:rPr kumimoji="1" lang="zh-CN" altLang="en-US" sz="1800" b="1">
                <a:latin typeface="Times New Roman" panose="02020603050405020304" pitchFamily="18" charset="0"/>
              </a:rPr>
              <a:t>电视网</a:t>
            </a:r>
            <a:endParaRPr kumimoji="1" lang="zh-CN" altLang="en-US" sz="1800">
              <a:latin typeface="Times New Roman" panose="02020603050405020304" pitchFamily="18" charset="0"/>
            </a:endParaRPr>
          </a:p>
        </p:txBody>
      </p:sp>
      <p:sp>
        <p:nvSpPr>
          <p:cNvPr id="83976" name="Oval 8"/>
          <p:cNvSpPr>
            <a:spLocks noChangeArrowheads="1"/>
          </p:cNvSpPr>
          <p:nvPr/>
        </p:nvSpPr>
        <p:spPr bwMode="auto">
          <a:xfrm>
            <a:off x="4168080" y="5585792"/>
            <a:ext cx="914400" cy="9144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广播</a:t>
            </a:r>
            <a:r>
              <a:rPr kumimoji="1" lang="zh-CN" altLang="en-US" sz="2000" b="1">
                <a:latin typeface="Times New Roman" panose="02020603050405020304" pitchFamily="18" charset="0"/>
              </a:rPr>
              <a:t>网</a:t>
            </a:r>
            <a:endParaRPr kumimoji="1" lang="zh-CN" altLang="en-US" sz="2400">
              <a:latin typeface="Times New Roman" panose="02020603050405020304" pitchFamily="18" charset="0"/>
            </a:endParaRPr>
          </a:p>
        </p:txBody>
      </p:sp>
      <p:sp>
        <p:nvSpPr>
          <p:cNvPr id="17416" name="Oval 9"/>
          <p:cNvSpPr>
            <a:spLocks noChangeArrowheads="1"/>
          </p:cNvSpPr>
          <p:nvPr/>
        </p:nvSpPr>
        <p:spPr bwMode="auto">
          <a:xfrm>
            <a:off x="3863280" y="3833192"/>
            <a:ext cx="1600200" cy="1524000"/>
          </a:xfrm>
          <a:prstGeom prst="ellipse">
            <a:avLst/>
          </a:prstGeom>
          <a:solidFill>
            <a:schemeClr val="accent6">
              <a:lumMod val="20000"/>
              <a:lumOff val="80000"/>
            </a:schemeClr>
          </a:solidFill>
          <a:ln w="9525">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endParaRPr kumimoji="1" lang="zh-CN" altLang="zh-CN" sz="2400">
              <a:latin typeface="Times New Roman" panose="02020603050405020304" pitchFamily="18" charset="0"/>
            </a:endParaRPr>
          </a:p>
        </p:txBody>
      </p:sp>
      <p:sp>
        <p:nvSpPr>
          <p:cNvPr id="83978" name="Oval 10"/>
          <p:cNvSpPr>
            <a:spLocks noChangeArrowheads="1"/>
          </p:cNvSpPr>
          <p:nvPr/>
        </p:nvSpPr>
        <p:spPr bwMode="auto">
          <a:xfrm>
            <a:off x="5463480" y="2766392"/>
            <a:ext cx="914400" cy="9144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地面站</a:t>
            </a:r>
            <a:endParaRPr kumimoji="1" lang="zh-CN" altLang="en-US" sz="1800">
              <a:latin typeface="Times New Roman" panose="02020603050405020304" pitchFamily="18" charset="0"/>
            </a:endParaRPr>
          </a:p>
        </p:txBody>
      </p:sp>
      <p:sp>
        <p:nvSpPr>
          <p:cNvPr id="83979" name="Oval 11"/>
          <p:cNvSpPr>
            <a:spLocks noChangeArrowheads="1"/>
          </p:cNvSpPr>
          <p:nvPr/>
        </p:nvSpPr>
        <p:spPr bwMode="auto">
          <a:xfrm>
            <a:off x="6301680" y="4137992"/>
            <a:ext cx="914400" cy="9144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电话局</a:t>
            </a:r>
            <a:endParaRPr kumimoji="1" lang="zh-CN" altLang="en-US" sz="1800">
              <a:latin typeface="Times New Roman" panose="02020603050405020304" pitchFamily="18" charset="0"/>
            </a:endParaRPr>
          </a:p>
        </p:txBody>
      </p:sp>
      <p:sp>
        <p:nvSpPr>
          <p:cNvPr id="83980" name="Oval 12"/>
          <p:cNvSpPr>
            <a:spLocks noChangeArrowheads="1"/>
          </p:cNvSpPr>
          <p:nvPr/>
        </p:nvSpPr>
        <p:spPr bwMode="auto">
          <a:xfrm>
            <a:off x="2720280" y="5433392"/>
            <a:ext cx="914400" cy="9144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寻呼台</a:t>
            </a:r>
            <a:endParaRPr kumimoji="1" lang="zh-CN" altLang="en-US" sz="1800">
              <a:latin typeface="Times New Roman" panose="02020603050405020304" pitchFamily="18" charset="0"/>
            </a:endParaRPr>
          </a:p>
        </p:txBody>
      </p:sp>
      <p:sp>
        <p:nvSpPr>
          <p:cNvPr id="83981" name="Oval 13"/>
          <p:cNvSpPr>
            <a:spLocks noChangeArrowheads="1"/>
          </p:cNvSpPr>
          <p:nvPr/>
        </p:nvSpPr>
        <p:spPr bwMode="auto">
          <a:xfrm>
            <a:off x="6758880" y="1394792"/>
            <a:ext cx="914400" cy="9144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同步</a:t>
            </a:r>
            <a:endParaRPr kumimoji="1" lang="zh-CN" altLang="en-US" sz="1800">
              <a:latin typeface="Times New Roman" panose="02020603050405020304" pitchFamily="18" charset="0"/>
            </a:endParaRPr>
          </a:p>
          <a:p>
            <a:pPr algn="ctr" eaLnBrk="1" hangingPunct="1">
              <a:spcBef>
                <a:spcPct val="0"/>
              </a:spcBef>
              <a:buClrTx/>
              <a:buSzTx/>
              <a:buFontTx/>
              <a:buNone/>
            </a:pPr>
            <a:r>
              <a:rPr kumimoji="1" lang="zh-CN" altLang="en-US" sz="1800" b="1">
                <a:latin typeface="Times New Roman" panose="02020603050405020304" pitchFamily="18" charset="0"/>
              </a:rPr>
              <a:t>卫星</a:t>
            </a:r>
            <a:endParaRPr kumimoji="1" lang="zh-CN" altLang="en-US" sz="1800">
              <a:latin typeface="Times New Roman" panose="02020603050405020304" pitchFamily="18" charset="0"/>
            </a:endParaRPr>
          </a:p>
        </p:txBody>
      </p:sp>
      <p:sp>
        <p:nvSpPr>
          <p:cNvPr id="83982" name="Oval 14"/>
          <p:cNvSpPr>
            <a:spLocks noChangeArrowheads="1"/>
          </p:cNvSpPr>
          <p:nvPr/>
        </p:nvSpPr>
        <p:spPr bwMode="auto">
          <a:xfrm>
            <a:off x="1653480" y="1547192"/>
            <a:ext cx="914400" cy="9144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低轨</a:t>
            </a:r>
            <a:endParaRPr kumimoji="1" lang="zh-CN" altLang="en-US" sz="1800">
              <a:latin typeface="Times New Roman" panose="02020603050405020304" pitchFamily="18" charset="0"/>
            </a:endParaRPr>
          </a:p>
          <a:p>
            <a:pPr algn="ctr" eaLnBrk="1" hangingPunct="1">
              <a:spcBef>
                <a:spcPct val="0"/>
              </a:spcBef>
              <a:buClrTx/>
              <a:buSzTx/>
              <a:buFontTx/>
              <a:buNone/>
            </a:pPr>
            <a:r>
              <a:rPr kumimoji="1" lang="zh-CN" altLang="en-US" sz="1800" b="1">
                <a:latin typeface="Times New Roman" panose="02020603050405020304" pitchFamily="18" charset="0"/>
              </a:rPr>
              <a:t>卫星</a:t>
            </a:r>
            <a:endParaRPr kumimoji="1" lang="zh-CN" altLang="en-US" sz="1800">
              <a:latin typeface="Times New Roman" panose="02020603050405020304" pitchFamily="18" charset="0"/>
            </a:endParaRPr>
          </a:p>
        </p:txBody>
      </p:sp>
      <p:sp>
        <p:nvSpPr>
          <p:cNvPr id="83983" name="Line 15"/>
          <p:cNvSpPr>
            <a:spLocks noChangeShapeType="1"/>
          </p:cNvSpPr>
          <p:nvPr/>
        </p:nvSpPr>
        <p:spPr bwMode="auto">
          <a:xfrm>
            <a:off x="5082480" y="6042992"/>
            <a:ext cx="609600" cy="0"/>
          </a:xfrm>
          <a:prstGeom prst="line">
            <a:avLst/>
          </a:prstGeom>
          <a:noFill/>
          <a:ln w="38100">
            <a:solidFill>
              <a:schemeClr val="tx1"/>
            </a:solidFill>
            <a:prstDash val="sysDot"/>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83984" name="AutoShape 16"/>
          <p:cNvCxnSpPr>
            <a:cxnSpLocks noChangeShapeType="1"/>
            <a:stCxn id="17416" idx="7"/>
            <a:endCxn id="83978" idx="3"/>
          </p:cNvCxnSpPr>
          <p:nvPr/>
        </p:nvCxnSpPr>
        <p:spPr bwMode="auto">
          <a:xfrm flipV="1">
            <a:off x="5228530" y="3566492"/>
            <a:ext cx="368300" cy="49053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83985" name="AutoShape 17"/>
          <p:cNvSpPr>
            <a:spLocks noChangeArrowheads="1"/>
          </p:cNvSpPr>
          <p:nvPr/>
        </p:nvSpPr>
        <p:spPr bwMode="auto">
          <a:xfrm>
            <a:off x="5463480" y="4518992"/>
            <a:ext cx="838200" cy="228600"/>
          </a:xfrm>
          <a:prstGeom prst="leftRightArrow">
            <a:avLst>
              <a:gd name="adj1" fmla="val 50000"/>
              <a:gd name="adj2" fmla="val 73333"/>
            </a:avLst>
          </a:prstGeom>
          <a:solidFill>
            <a:schemeClr val="accent6">
              <a:lumMod val="20000"/>
              <a:lumOff val="80000"/>
            </a:schemeClr>
          </a:solidFill>
          <a:ln w="381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83986" name="AutoShape 18"/>
          <p:cNvSpPr>
            <a:spLocks noChangeArrowheads="1"/>
          </p:cNvSpPr>
          <p:nvPr/>
        </p:nvSpPr>
        <p:spPr bwMode="auto">
          <a:xfrm>
            <a:off x="3101280" y="4518992"/>
            <a:ext cx="762000" cy="228600"/>
          </a:xfrm>
          <a:prstGeom prst="leftRightArrow">
            <a:avLst>
              <a:gd name="adj1" fmla="val 50000"/>
              <a:gd name="adj2" fmla="val 66667"/>
            </a:avLst>
          </a:prstGeom>
          <a:solidFill>
            <a:schemeClr val="accent6">
              <a:lumMod val="20000"/>
              <a:lumOff val="80000"/>
            </a:schemeClr>
          </a:solidFill>
          <a:ln w="381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sp>
        <p:nvSpPr>
          <p:cNvPr id="83987" name="AutoShape 19"/>
          <p:cNvSpPr>
            <a:spLocks noChangeArrowheads="1"/>
          </p:cNvSpPr>
          <p:nvPr/>
        </p:nvSpPr>
        <p:spPr bwMode="auto">
          <a:xfrm>
            <a:off x="4549080" y="3223592"/>
            <a:ext cx="228600" cy="609600"/>
          </a:xfrm>
          <a:prstGeom prst="upDownArrow">
            <a:avLst>
              <a:gd name="adj1" fmla="val 50000"/>
              <a:gd name="adj2" fmla="val 53333"/>
            </a:avLst>
          </a:prstGeom>
          <a:solidFill>
            <a:schemeClr val="accent6">
              <a:lumMod val="20000"/>
              <a:lumOff val="80000"/>
            </a:schemeClr>
          </a:solidFill>
          <a:ln w="38100">
            <a:solidFill>
              <a:schemeClr val="tx1"/>
            </a:solidFill>
            <a:miter lim="800000"/>
            <a:headEnd/>
            <a:tailEnd/>
          </a:ln>
        </p:spPr>
        <p:txBody>
          <a:bodyPr vert="eaVert"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endParaRPr lang="zh-CN" altLang="en-US" sz="1800">
              <a:latin typeface="Times New Roman" panose="02020603050405020304" pitchFamily="18" charset="0"/>
            </a:endParaRPr>
          </a:p>
        </p:txBody>
      </p:sp>
      <p:cxnSp>
        <p:nvCxnSpPr>
          <p:cNvPr id="83989" name="AutoShape 21"/>
          <p:cNvCxnSpPr>
            <a:cxnSpLocks noChangeShapeType="1"/>
            <a:stCxn id="17416" idx="1"/>
            <a:endCxn id="83974" idx="5"/>
          </p:cNvCxnSpPr>
          <p:nvPr/>
        </p:nvCxnSpPr>
        <p:spPr bwMode="auto">
          <a:xfrm flipH="1" flipV="1">
            <a:off x="3577530" y="3718892"/>
            <a:ext cx="520700" cy="338138"/>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3990" name="AutoShape 22"/>
          <p:cNvCxnSpPr>
            <a:cxnSpLocks noChangeShapeType="1"/>
            <a:stCxn id="83979" idx="6"/>
          </p:cNvCxnSpPr>
          <p:nvPr/>
        </p:nvCxnSpPr>
        <p:spPr bwMode="auto">
          <a:xfrm>
            <a:off x="7235130" y="4595192"/>
            <a:ext cx="609600" cy="0"/>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3991" name="AutoShape 23"/>
          <p:cNvCxnSpPr>
            <a:cxnSpLocks noChangeShapeType="1"/>
            <a:stCxn id="83975" idx="2"/>
          </p:cNvCxnSpPr>
          <p:nvPr/>
        </p:nvCxnSpPr>
        <p:spPr bwMode="auto">
          <a:xfrm flipH="1">
            <a:off x="1634430" y="4595192"/>
            <a:ext cx="533400" cy="0"/>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cxnSp>
        <p:nvCxnSpPr>
          <p:cNvPr id="83992" name="AutoShape 24"/>
          <p:cNvCxnSpPr>
            <a:cxnSpLocks noChangeShapeType="1"/>
            <a:stCxn id="83980" idx="2"/>
          </p:cNvCxnSpPr>
          <p:nvPr/>
        </p:nvCxnSpPr>
        <p:spPr bwMode="auto">
          <a:xfrm flipH="1">
            <a:off x="2091630" y="5890592"/>
            <a:ext cx="609600" cy="0"/>
          </a:xfrm>
          <a:prstGeom prst="straightConnector1">
            <a:avLst/>
          </a:prstGeom>
          <a:noFill/>
          <a:ln w="381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83993" name="AutoShape 25"/>
          <p:cNvCxnSpPr>
            <a:cxnSpLocks noChangeShapeType="1"/>
            <a:stCxn id="83978" idx="7"/>
            <a:endCxn id="83981" idx="3"/>
          </p:cNvCxnSpPr>
          <p:nvPr/>
        </p:nvCxnSpPr>
        <p:spPr bwMode="auto">
          <a:xfrm flipV="1">
            <a:off x="6244530" y="2194892"/>
            <a:ext cx="647700" cy="685800"/>
          </a:xfrm>
          <a:prstGeom prst="straightConnector1">
            <a:avLst/>
          </a:prstGeom>
          <a:noFill/>
          <a:ln w="381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83994" name="AutoShape 26"/>
          <p:cNvCxnSpPr>
            <a:cxnSpLocks noChangeShapeType="1"/>
            <a:stCxn id="83974" idx="1"/>
            <a:endCxn id="83982" idx="5"/>
          </p:cNvCxnSpPr>
          <p:nvPr/>
        </p:nvCxnSpPr>
        <p:spPr bwMode="auto">
          <a:xfrm flipH="1" flipV="1">
            <a:off x="2434530" y="2347292"/>
            <a:ext cx="495300" cy="685800"/>
          </a:xfrm>
          <a:prstGeom prst="straightConnector1">
            <a:avLst/>
          </a:prstGeom>
          <a:noFill/>
          <a:ln w="381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83995" name="AutoShape 27"/>
          <p:cNvCxnSpPr>
            <a:cxnSpLocks noChangeShapeType="1"/>
            <a:stCxn id="83974" idx="2"/>
          </p:cNvCxnSpPr>
          <p:nvPr/>
        </p:nvCxnSpPr>
        <p:spPr bwMode="auto">
          <a:xfrm flipH="1">
            <a:off x="1863030" y="3375992"/>
            <a:ext cx="914400" cy="0"/>
          </a:xfrm>
          <a:prstGeom prst="straightConnector1">
            <a:avLst/>
          </a:prstGeom>
          <a:noFill/>
          <a:ln w="381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83996" name="Oval 28"/>
          <p:cNvSpPr>
            <a:spLocks noChangeArrowheads="1"/>
          </p:cNvSpPr>
          <p:nvPr/>
        </p:nvSpPr>
        <p:spPr bwMode="auto">
          <a:xfrm>
            <a:off x="3863280" y="3833192"/>
            <a:ext cx="1600200" cy="1524000"/>
          </a:xfrm>
          <a:prstGeom prst="ellipse">
            <a:avLst/>
          </a:prstGeom>
          <a:solidFill>
            <a:schemeClr val="accent6">
              <a:lumMod val="20000"/>
              <a:lumOff val="80000"/>
            </a:schemeClr>
          </a:solidFill>
          <a:ln w="38100">
            <a:solidFill>
              <a:schemeClr val="tx1"/>
            </a:solidFill>
            <a:round/>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800" b="1" dirty="0">
                <a:latin typeface="Times New Roman" panose="02020603050405020304" pitchFamily="18" charset="0"/>
              </a:rPr>
              <a:t>公用</a:t>
            </a:r>
          </a:p>
          <a:p>
            <a:pPr algn="ctr" eaLnBrk="1" hangingPunct="1">
              <a:spcBef>
                <a:spcPct val="0"/>
              </a:spcBef>
              <a:buClrTx/>
              <a:buSzTx/>
              <a:buFontTx/>
              <a:buNone/>
            </a:pPr>
            <a:r>
              <a:rPr kumimoji="1" lang="zh-CN" altLang="en-US" sz="2800" b="1" dirty="0">
                <a:latin typeface="Times New Roman" panose="02020603050405020304" pitchFamily="18" charset="0"/>
              </a:rPr>
              <a:t>通信网</a:t>
            </a:r>
          </a:p>
        </p:txBody>
      </p:sp>
      <p:sp>
        <p:nvSpPr>
          <p:cNvPr id="83997" name="Rectangle 29"/>
          <p:cNvSpPr>
            <a:spLocks noChangeArrowheads="1"/>
          </p:cNvSpPr>
          <p:nvPr/>
        </p:nvSpPr>
        <p:spPr bwMode="auto">
          <a:xfrm>
            <a:off x="7825680" y="4137992"/>
            <a:ext cx="914400" cy="914400"/>
          </a:xfrm>
          <a:prstGeom prst="rect">
            <a:avLst/>
          </a:prstGeom>
          <a:solidFill>
            <a:schemeClr val="accent6">
              <a:lumMod val="20000"/>
              <a:lumOff val="80000"/>
            </a:schemeClr>
          </a:solidFill>
          <a:ln w="381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电话机</a:t>
            </a:r>
          </a:p>
          <a:p>
            <a:pPr algn="ctr" eaLnBrk="1" hangingPunct="1">
              <a:spcBef>
                <a:spcPct val="0"/>
              </a:spcBef>
              <a:buClrTx/>
              <a:buSzTx/>
              <a:buFontTx/>
              <a:buNone/>
            </a:pPr>
            <a:r>
              <a:rPr kumimoji="1" lang="zh-CN" altLang="en-US" sz="1800" b="1">
                <a:latin typeface="Times New Roman" panose="02020603050405020304" pitchFamily="18" charset="0"/>
              </a:rPr>
              <a:t>计算机</a:t>
            </a:r>
          </a:p>
        </p:txBody>
      </p:sp>
      <p:sp>
        <p:nvSpPr>
          <p:cNvPr id="83998" name="Rectangle 30"/>
          <p:cNvSpPr>
            <a:spLocks noChangeArrowheads="1"/>
          </p:cNvSpPr>
          <p:nvPr/>
        </p:nvSpPr>
        <p:spPr bwMode="auto">
          <a:xfrm>
            <a:off x="739080" y="4137992"/>
            <a:ext cx="914400" cy="914400"/>
          </a:xfrm>
          <a:prstGeom prst="rect">
            <a:avLst/>
          </a:prstGeom>
          <a:solidFill>
            <a:schemeClr val="accent6">
              <a:lumMod val="20000"/>
              <a:lumOff val="80000"/>
            </a:schemeClr>
          </a:solidFill>
          <a:ln w="381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电视机</a:t>
            </a:r>
            <a:endParaRPr kumimoji="1" lang="zh-CN" altLang="en-US" sz="1800">
              <a:latin typeface="Times New Roman" panose="02020603050405020304" pitchFamily="18" charset="0"/>
            </a:endParaRPr>
          </a:p>
          <a:p>
            <a:pPr algn="ctr" eaLnBrk="1" hangingPunct="1">
              <a:spcBef>
                <a:spcPct val="0"/>
              </a:spcBef>
              <a:buClrTx/>
              <a:buSzTx/>
              <a:buFontTx/>
              <a:buNone/>
            </a:pPr>
            <a:r>
              <a:rPr kumimoji="1" lang="zh-CN" altLang="en-US" sz="1800" b="1">
                <a:latin typeface="Times New Roman" panose="02020603050405020304" pitchFamily="18" charset="0"/>
              </a:rPr>
              <a:t>计算机</a:t>
            </a:r>
            <a:endParaRPr kumimoji="1" lang="zh-CN" altLang="en-US" sz="1800">
              <a:latin typeface="Times New Roman" panose="02020603050405020304" pitchFamily="18" charset="0"/>
            </a:endParaRPr>
          </a:p>
        </p:txBody>
      </p:sp>
      <p:sp>
        <p:nvSpPr>
          <p:cNvPr id="83999" name="Rectangle 31"/>
          <p:cNvSpPr>
            <a:spLocks noChangeArrowheads="1"/>
          </p:cNvSpPr>
          <p:nvPr/>
        </p:nvSpPr>
        <p:spPr bwMode="auto">
          <a:xfrm>
            <a:off x="5692080" y="5585792"/>
            <a:ext cx="914400" cy="914400"/>
          </a:xfrm>
          <a:prstGeom prst="rect">
            <a:avLst/>
          </a:prstGeom>
          <a:solidFill>
            <a:schemeClr val="accent6">
              <a:lumMod val="20000"/>
              <a:lumOff val="80000"/>
            </a:schemeClr>
          </a:solidFill>
          <a:ln w="381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电视机</a:t>
            </a:r>
            <a:endParaRPr kumimoji="1" lang="zh-CN" altLang="en-US" sz="1800">
              <a:latin typeface="Times New Roman" panose="02020603050405020304" pitchFamily="18" charset="0"/>
            </a:endParaRPr>
          </a:p>
          <a:p>
            <a:pPr algn="ctr" eaLnBrk="1" hangingPunct="1">
              <a:spcBef>
                <a:spcPct val="0"/>
              </a:spcBef>
              <a:buClrTx/>
              <a:buSzTx/>
              <a:buFontTx/>
              <a:buNone/>
            </a:pPr>
            <a:r>
              <a:rPr kumimoji="1" lang="zh-CN" altLang="en-US" sz="1800" b="1">
                <a:latin typeface="Times New Roman" panose="02020603050405020304" pitchFamily="18" charset="0"/>
              </a:rPr>
              <a:t>收音机</a:t>
            </a:r>
            <a:endParaRPr kumimoji="1" lang="zh-CN" altLang="en-US" sz="1800">
              <a:latin typeface="Times New Roman" panose="02020603050405020304" pitchFamily="18" charset="0"/>
            </a:endParaRPr>
          </a:p>
        </p:txBody>
      </p:sp>
      <p:sp>
        <p:nvSpPr>
          <p:cNvPr id="84000" name="Rectangle 32"/>
          <p:cNvSpPr>
            <a:spLocks noChangeArrowheads="1"/>
          </p:cNvSpPr>
          <p:nvPr/>
        </p:nvSpPr>
        <p:spPr bwMode="auto">
          <a:xfrm>
            <a:off x="1196280" y="5661992"/>
            <a:ext cx="914400" cy="457200"/>
          </a:xfrm>
          <a:prstGeom prst="rect">
            <a:avLst/>
          </a:prstGeom>
          <a:solidFill>
            <a:schemeClr val="accent6">
              <a:lumMod val="20000"/>
              <a:lumOff val="80000"/>
            </a:schemeClr>
          </a:solidFill>
          <a:ln w="381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dirty="0">
                <a:latin typeface="Times New Roman" panose="02020603050405020304" pitchFamily="18" charset="0"/>
              </a:rPr>
              <a:t>寻呼机</a:t>
            </a:r>
            <a:endParaRPr kumimoji="1" lang="zh-CN" altLang="en-US" sz="1800" dirty="0">
              <a:latin typeface="Times New Roman" panose="02020603050405020304" pitchFamily="18" charset="0"/>
            </a:endParaRPr>
          </a:p>
        </p:txBody>
      </p:sp>
      <p:sp>
        <p:nvSpPr>
          <p:cNvPr id="84001" name="Rectangle 33"/>
          <p:cNvSpPr>
            <a:spLocks noChangeArrowheads="1"/>
          </p:cNvSpPr>
          <p:nvPr/>
        </p:nvSpPr>
        <p:spPr bwMode="auto">
          <a:xfrm>
            <a:off x="4168080" y="1242392"/>
            <a:ext cx="914400" cy="457200"/>
          </a:xfrm>
          <a:prstGeom prst="rect">
            <a:avLst/>
          </a:prstGeom>
          <a:solidFill>
            <a:schemeClr val="accent6">
              <a:lumMod val="20000"/>
              <a:lumOff val="80000"/>
            </a:schemeClr>
          </a:solidFill>
          <a:ln w="381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dirty="0" smtClean="0">
                <a:latin typeface="Times New Roman" panose="02020603050405020304" pitchFamily="18" charset="0"/>
              </a:rPr>
              <a:t>终端</a:t>
            </a:r>
            <a:endParaRPr kumimoji="1" lang="zh-CN" altLang="en-US" sz="1800" b="1" dirty="0">
              <a:latin typeface="Times New Roman" panose="02020603050405020304" pitchFamily="18" charset="0"/>
            </a:endParaRPr>
          </a:p>
        </p:txBody>
      </p:sp>
      <p:sp>
        <p:nvSpPr>
          <p:cNvPr id="84002" name="Rectangle 34"/>
          <p:cNvSpPr>
            <a:spLocks noChangeArrowheads="1"/>
          </p:cNvSpPr>
          <p:nvPr/>
        </p:nvSpPr>
        <p:spPr bwMode="auto">
          <a:xfrm>
            <a:off x="815280" y="3147392"/>
            <a:ext cx="1066800" cy="457200"/>
          </a:xfrm>
          <a:prstGeom prst="rect">
            <a:avLst/>
          </a:prstGeom>
          <a:solidFill>
            <a:schemeClr val="accent6">
              <a:lumMod val="20000"/>
              <a:lumOff val="80000"/>
            </a:schemeClr>
          </a:solidFill>
          <a:ln w="381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1800" b="1">
                <a:latin typeface="Times New Roman" panose="02020603050405020304" pitchFamily="18" charset="0"/>
              </a:rPr>
              <a:t>卫星手机</a:t>
            </a:r>
          </a:p>
        </p:txBody>
      </p:sp>
      <p:cxnSp>
        <p:nvCxnSpPr>
          <p:cNvPr id="84003" name="AutoShape 35"/>
          <p:cNvCxnSpPr>
            <a:cxnSpLocks noChangeShapeType="1"/>
            <a:stCxn id="84002" idx="0"/>
            <a:endCxn id="83982" idx="3"/>
          </p:cNvCxnSpPr>
          <p:nvPr/>
        </p:nvCxnSpPr>
        <p:spPr bwMode="auto">
          <a:xfrm flipV="1">
            <a:off x="1348680" y="2347292"/>
            <a:ext cx="438150" cy="781050"/>
          </a:xfrm>
          <a:prstGeom prst="straightConnector1">
            <a:avLst/>
          </a:prstGeom>
          <a:noFill/>
          <a:ln w="381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cxnSp>
        <p:nvCxnSpPr>
          <p:cNvPr id="84004" name="AutoShape 36"/>
          <p:cNvCxnSpPr>
            <a:cxnSpLocks noChangeShapeType="1"/>
            <a:stCxn id="83973" idx="0"/>
            <a:endCxn id="84001" idx="2"/>
          </p:cNvCxnSpPr>
          <p:nvPr/>
        </p:nvCxnSpPr>
        <p:spPr bwMode="auto">
          <a:xfrm flipV="1">
            <a:off x="4625280" y="1718642"/>
            <a:ext cx="0" cy="571500"/>
          </a:xfrm>
          <a:prstGeom prst="straightConnector1">
            <a:avLst/>
          </a:prstGeom>
          <a:noFill/>
          <a:ln w="38100">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84005" name="Rectangle 37"/>
          <p:cNvSpPr>
            <a:spLocks noChangeArrowheads="1"/>
          </p:cNvSpPr>
          <p:nvPr/>
        </p:nvSpPr>
        <p:spPr bwMode="auto">
          <a:xfrm>
            <a:off x="385068" y="1547192"/>
            <a:ext cx="1169987" cy="396875"/>
          </a:xfrm>
          <a:prstGeom prst="rect">
            <a:avLst/>
          </a:prstGeom>
          <a:solidFill>
            <a:schemeClr val="accent6">
              <a:lumMod val="20000"/>
              <a:lumOff val="80000"/>
            </a:schemeClr>
          </a:solidFill>
          <a:ln>
            <a:noFill/>
          </a:ln>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latin typeface="Times New Roman" panose="02020603050405020304" pitchFamily="18" charset="0"/>
              </a:rPr>
              <a:t>(765KM)</a:t>
            </a:r>
            <a:endParaRPr kumimoji="1" lang="en-US" altLang="zh-CN" sz="2400">
              <a:latin typeface="Times New Roman" panose="02020603050405020304" pitchFamily="18" charset="0"/>
            </a:endParaRPr>
          </a:p>
        </p:txBody>
      </p:sp>
      <p:sp>
        <p:nvSpPr>
          <p:cNvPr id="84006" name="Rectangle 38"/>
          <p:cNvSpPr>
            <a:spLocks noChangeArrowheads="1"/>
          </p:cNvSpPr>
          <p:nvPr/>
        </p:nvSpPr>
        <p:spPr bwMode="auto">
          <a:xfrm>
            <a:off x="6835080" y="2510805"/>
            <a:ext cx="1423988" cy="396875"/>
          </a:xfrm>
          <a:prstGeom prst="rect">
            <a:avLst/>
          </a:prstGeom>
          <a:solidFill>
            <a:schemeClr val="accent6">
              <a:lumMod val="20000"/>
              <a:lumOff val="80000"/>
            </a:schemeClr>
          </a:solidFill>
          <a:ln>
            <a:noFill/>
          </a:ln>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en-US" altLang="zh-CN" sz="2000" b="1">
                <a:latin typeface="Times New Roman" panose="02020603050405020304" pitchFamily="18" charset="0"/>
              </a:rPr>
              <a:t>(35860KM)</a:t>
            </a:r>
            <a:endParaRPr kumimoji="1" lang="en-US" altLang="zh-CN" sz="2400">
              <a:latin typeface="Times New Roman" panose="02020603050405020304" pitchFamily="18" charset="0"/>
            </a:endParaRPr>
          </a:p>
        </p:txBody>
      </p:sp>
      <p:sp>
        <p:nvSpPr>
          <p:cNvPr id="84007" name="Rectangle 39"/>
          <p:cNvSpPr>
            <a:spLocks noChangeArrowheads="1"/>
          </p:cNvSpPr>
          <p:nvPr/>
        </p:nvSpPr>
        <p:spPr bwMode="auto">
          <a:xfrm>
            <a:off x="2872680" y="1699592"/>
            <a:ext cx="762000" cy="533400"/>
          </a:xfrm>
          <a:prstGeom prst="rect">
            <a:avLst/>
          </a:prstGeom>
          <a:solidFill>
            <a:schemeClr val="accent6">
              <a:lumMod val="20000"/>
              <a:lumOff val="80000"/>
            </a:schemeClr>
          </a:solidFill>
          <a:ln w="38100">
            <a:solidFill>
              <a:schemeClr val="tx1"/>
            </a:solidFill>
            <a:miter lim="800000"/>
            <a:headEnd/>
            <a:tailEnd/>
          </a:ln>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en-US" sz="2000" b="1">
                <a:latin typeface="Times New Roman" panose="02020603050405020304" pitchFamily="18" charset="0"/>
              </a:rPr>
              <a:t>手</a:t>
            </a:r>
            <a:r>
              <a:rPr kumimoji="1" lang="zh-CN" altLang="en-US" sz="1800" b="1">
                <a:latin typeface="Times New Roman" panose="02020603050405020304" pitchFamily="18" charset="0"/>
              </a:rPr>
              <a:t>机</a:t>
            </a:r>
          </a:p>
        </p:txBody>
      </p:sp>
      <p:cxnSp>
        <p:nvCxnSpPr>
          <p:cNvPr id="84008" name="AutoShape 40"/>
          <p:cNvCxnSpPr>
            <a:cxnSpLocks noChangeShapeType="1"/>
            <a:stCxn id="83974" idx="0"/>
            <a:endCxn id="84007" idx="2"/>
          </p:cNvCxnSpPr>
          <p:nvPr/>
        </p:nvCxnSpPr>
        <p:spPr bwMode="auto">
          <a:xfrm flipV="1">
            <a:off x="3253680" y="2252042"/>
            <a:ext cx="0" cy="647700"/>
          </a:xfrm>
          <a:prstGeom prst="straightConnector1">
            <a:avLst/>
          </a:prstGeom>
          <a:noFill/>
          <a:ln w="38100">
            <a:solidFill>
              <a:schemeClr val="tx1"/>
            </a:solidFill>
            <a:prstDash val="sysDot"/>
            <a:round/>
            <a:headEnd type="triangle" w="med" len="med"/>
            <a:tailEnd type="triangle" w="med" len="med"/>
          </a:ln>
          <a:extLst>
            <a:ext uri="{909E8E84-426E-40DD-AFC4-6F175D3DCCD1}">
              <a14:hiddenFill xmlns:a14="http://schemas.microsoft.com/office/drawing/2010/main">
                <a:noFill/>
              </a14:hiddenFill>
            </a:ext>
          </a:extLst>
        </p:spPr>
      </p:cxnSp>
      <p:sp>
        <p:nvSpPr>
          <p:cNvPr id="84009" name="Rectangle 41"/>
          <p:cNvSpPr>
            <a:spLocks noChangeArrowheads="1"/>
          </p:cNvSpPr>
          <p:nvPr/>
        </p:nvSpPr>
        <p:spPr bwMode="auto">
          <a:xfrm>
            <a:off x="529530" y="943942"/>
            <a:ext cx="1809750" cy="457200"/>
          </a:xfrm>
          <a:prstGeom prst="rect">
            <a:avLst/>
          </a:prstGeom>
          <a:solidFill>
            <a:schemeClr val="bg1"/>
          </a:solidFill>
          <a:ln>
            <a:noFill/>
          </a:ln>
          <a:extLst>
            <a:ext uri="{91240B29-F687-4F45-9708-019B960494DF}">
              <a14:hiddenLine xmlns:a14="http://schemas.microsoft.com/office/drawing/2010/main" w="38100">
                <a:solidFill>
                  <a:srgbClr val="000000"/>
                </a:solidFill>
                <a:miter lim="800000"/>
                <a:headEnd/>
                <a:tailEnd/>
              </a14:hiddenLine>
            </a:ext>
          </a:extLst>
        </p:spPr>
        <p:txBody>
          <a:bodyPr wrap="none"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ClrTx/>
              <a:buSzTx/>
              <a:buFontTx/>
              <a:buNone/>
            </a:pPr>
            <a:r>
              <a:rPr kumimoji="1" lang="zh-CN" altLang="zh-CN" sz="2400" b="1">
                <a:latin typeface="Times New Roman" panose="02020603050405020304" pitchFamily="18" charset="0"/>
              </a:rPr>
              <a:t>(</a:t>
            </a:r>
            <a:r>
              <a:rPr kumimoji="1" lang="zh-CN" altLang="zh-CN" sz="2000" b="1">
                <a:latin typeface="Times New Roman" panose="02020603050405020304" pitchFamily="18" charset="0"/>
              </a:rPr>
              <a:t>全球星</a:t>
            </a:r>
            <a:r>
              <a:rPr kumimoji="1" lang="zh-CN" altLang="en-US" sz="2000" b="1">
                <a:latin typeface="Times New Roman" panose="02020603050405020304" pitchFamily="18" charset="0"/>
              </a:rPr>
              <a:t>系统）</a:t>
            </a:r>
          </a:p>
        </p:txBody>
      </p:sp>
      <p:sp>
        <p:nvSpPr>
          <p:cNvPr id="2" name="矩形 1"/>
          <p:cNvSpPr/>
          <p:nvPr/>
        </p:nvSpPr>
        <p:spPr>
          <a:xfrm>
            <a:off x="323528" y="3737942"/>
            <a:ext cx="8712968" cy="1695450"/>
          </a:xfrm>
          <a:prstGeom prst="rect">
            <a:avLst/>
          </a:prstGeom>
          <a:noFill/>
          <a:ln w="57150">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206666" y="3166442"/>
            <a:ext cx="1972816" cy="523220"/>
          </a:xfrm>
          <a:prstGeom prst="rect">
            <a:avLst/>
          </a:prstGeom>
          <a:noFill/>
        </p:spPr>
        <p:txBody>
          <a:bodyPr wrap="square" rtlCol="0">
            <a:spAutoFit/>
          </a:bodyPr>
          <a:lstStyle/>
          <a:p>
            <a:r>
              <a:rPr lang="zh-CN" altLang="en-US" sz="2800" b="1" dirty="0">
                <a:solidFill>
                  <a:srgbClr val="669900"/>
                </a:solidFill>
                <a:latin typeface="+mn-ea"/>
                <a:ea typeface="+mn-ea"/>
              </a:rPr>
              <a:t>有线通信</a:t>
            </a:r>
          </a:p>
        </p:txBody>
      </p:sp>
      <p:sp>
        <p:nvSpPr>
          <p:cNvPr id="4" name="矩形 3"/>
          <p:cNvSpPr/>
          <p:nvPr/>
        </p:nvSpPr>
        <p:spPr>
          <a:xfrm>
            <a:off x="2483768" y="1124744"/>
            <a:ext cx="1512168" cy="2880320"/>
          </a:xfrm>
          <a:prstGeom prst="rect">
            <a:avLst/>
          </a:prstGeom>
          <a:noFill/>
          <a:ln w="508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4045174" y="740395"/>
            <a:ext cx="1999264" cy="461665"/>
          </a:xfrm>
          <a:prstGeom prst="rect">
            <a:avLst/>
          </a:prstGeom>
          <a:noFill/>
        </p:spPr>
        <p:txBody>
          <a:bodyPr wrap="square" rtlCol="0">
            <a:spAutoFit/>
          </a:bodyPr>
          <a:lstStyle/>
          <a:p>
            <a:r>
              <a:rPr lang="zh-CN" altLang="en-US" sz="2400" b="1" dirty="0" smtClean="0">
                <a:solidFill>
                  <a:schemeClr val="tx2">
                    <a:lumMod val="40000"/>
                    <a:lumOff val="60000"/>
                  </a:schemeClr>
                </a:solidFill>
              </a:rPr>
              <a:t>移动通信</a:t>
            </a:r>
            <a:endParaRPr lang="zh-CN" altLang="en-US" sz="2400" b="1" dirty="0">
              <a:solidFill>
                <a:schemeClr val="tx2">
                  <a:lumMod val="40000"/>
                  <a:lumOff val="60000"/>
                </a:schemeClr>
              </a:solidFill>
            </a:endParaRPr>
          </a:p>
        </p:txBody>
      </p:sp>
      <p:sp>
        <p:nvSpPr>
          <p:cNvPr id="6" name="矩形 5"/>
          <p:cNvSpPr/>
          <p:nvPr/>
        </p:nvSpPr>
        <p:spPr>
          <a:xfrm>
            <a:off x="107504" y="799960"/>
            <a:ext cx="8928992" cy="3088001"/>
          </a:xfrm>
          <a:prstGeom prst="rect">
            <a:avLst/>
          </a:prstGeom>
          <a:noFill/>
          <a:ln w="50800">
            <a:solidFill>
              <a:srgbClr val="FF0000"/>
            </a:solidFill>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7653715" y="1868935"/>
            <a:ext cx="1829830" cy="461665"/>
          </a:xfrm>
          <a:prstGeom prst="rect">
            <a:avLst/>
          </a:prstGeom>
          <a:noFill/>
        </p:spPr>
        <p:txBody>
          <a:bodyPr wrap="square" rtlCol="0">
            <a:spAutoFit/>
          </a:bodyPr>
          <a:lstStyle/>
          <a:p>
            <a:r>
              <a:rPr lang="zh-CN" altLang="en-US" sz="2400" b="1" dirty="0">
                <a:solidFill>
                  <a:srgbClr val="FF0000"/>
                </a:solidFill>
              </a:rPr>
              <a:t>无线通信</a:t>
            </a:r>
          </a:p>
        </p:txBody>
      </p:sp>
    </p:spTree>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249"/>
                                          </p:stCondLst>
                                        </p:cTn>
                                        <p:tgtEl>
                                          <p:spTgt spid="8399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83985"/>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839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499"/>
                                          </p:stCondLst>
                                        </p:cTn>
                                        <p:tgtEl>
                                          <p:spTgt spid="8399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83997"/>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83987"/>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grpId="0" nodeType="clickEffect">
                                  <p:stCondLst>
                                    <p:cond delay="0"/>
                                  </p:stCondLst>
                                  <p:childTnLst>
                                    <p:set>
                                      <p:cBhvr>
                                        <p:cTn id="30" dur="1" fill="hold">
                                          <p:stCondLst>
                                            <p:cond delay="499"/>
                                          </p:stCondLst>
                                        </p:cTn>
                                        <p:tgtEl>
                                          <p:spTgt spid="83973"/>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499"/>
                                          </p:stCondLst>
                                        </p:cTn>
                                        <p:tgtEl>
                                          <p:spTgt spid="84004"/>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grpId="0" nodeType="clickEffect">
                                  <p:stCondLst>
                                    <p:cond delay="0"/>
                                  </p:stCondLst>
                                  <p:childTnLst>
                                    <p:set>
                                      <p:cBhvr>
                                        <p:cTn id="38" dur="1" fill="hold">
                                          <p:stCondLst>
                                            <p:cond delay="499"/>
                                          </p:stCondLst>
                                        </p:cTn>
                                        <p:tgtEl>
                                          <p:spTgt spid="84001"/>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grpId="0" nodeType="clickEffect">
                                  <p:stCondLst>
                                    <p:cond delay="0"/>
                                  </p:stCondLst>
                                  <p:childTnLst>
                                    <p:set>
                                      <p:cBhvr>
                                        <p:cTn id="42" dur="1" fill="hold">
                                          <p:stCondLst>
                                            <p:cond delay="499"/>
                                          </p:stCondLst>
                                        </p:cTn>
                                        <p:tgtEl>
                                          <p:spTgt spid="83986"/>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grpId="0" nodeType="clickEffect">
                                  <p:stCondLst>
                                    <p:cond delay="0"/>
                                  </p:stCondLst>
                                  <p:childTnLst>
                                    <p:set>
                                      <p:cBhvr>
                                        <p:cTn id="46" dur="1" fill="hold">
                                          <p:stCondLst>
                                            <p:cond delay="499"/>
                                          </p:stCondLst>
                                        </p:cTn>
                                        <p:tgtEl>
                                          <p:spTgt spid="83975"/>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499"/>
                                          </p:stCondLst>
                                        </p:cTn>
                                        <p:tgtEl>
                                          <p:spTgt spid="83991"/>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499"/>
                                          </p:stCondLst>
                                        </p:cTn>
                                        <p:tgtEl>
                                          <p:spTgt spid="83998"/>
                                        </p:tgtEl>
                                        <p:attrNameLst>
                                          <p:attrName>style.visibility</p:attrName>
                                        </p:attrNameLst>
                                      </p:cBhvr>
                                      <p:to>
                                        <p:strVal val="visible"/>
                                      </p:to>
                                    </p:set>
                                  </p:childTnLst>
                                </p:cTn>
                              </p:par>
                            </p:childTnLst>
                          </p:cTn>
                        </p:par>
                      </p:childTnLst>
                    </p:cTn>
                  </p:par>
                  <p:par>
                    <p:cTn id="55" fill="hold" nodeType="clickPar">
                      <p:stCondLst>
                        <p:cond delay="indefinite"/>
                      </p:stCondLst>
                      <p:childTnLst>
                        <p:par>
                          <p:cTn id="56" fill="hold" nodeType="withGroup">
                            <p:stCondLst>
                              <p:cond delay="0"/>
                            </p:stCondLst>
                            <p:childTnLst>
                              <p:par>
                                <p:cTn id="57" presetID="1" presetClass="entr" presetSubtype="0" fill="hold" grpId="0" nodeType="clickEffect">
                                  <p:stCondLst>
                                    <p:cond delay="0"/>
                                  </p:stCondLst>
                                  <p:childTnLst>
                                    <p:set>
                                      <p:cBhvr>
                                        <p:cTn id="58" dur="1" fill="hold">
                                          <p:stCondLst>
                                            <p:cond delay="499"/>
                                          </p:stCondLst>
                                        </p:cTn>
                                        <p:tgtEl>
                                          <p:spTgt spid="83976"/>
                                        </p:tgtEl>
                                        <p:attrNameLst>
                                          <p:attrName>style.visibility</p:attrName>
                                        </p:attrNameLst>
                                      </p:cBhvr>
                                      <p:to>
                                        <p:strVal val="visible"/>
                                      </p:to>
                                    </p:set>
                                  </p:childTnLst>
                                </p:cTn>
                              </p:par>
                            </p:childTnLst>
                          </p:cTn>
                        </p:par>
                      </p:childTnLst>
                    </p:cTn>
                  </p:par>
                  <p:par>
                    <p:cTn id="59" fill="hold" nodeType="clickPar">
                      <p:stCondLst>
                        <p:cond delay="indefinite"/>
                      </p:stCondLst>
                      <p:childTnLst>
                        <p:par>
                          <p:cTn id="60" fill="hold" nodeType="withGroup">
                            <p:stCondLst>
                              <p:cond delay="0"/>
                            </p:stCondLst>
                            <p:childTnLst>
                              <p:par>
                                <p:cTn id="61" presetID="1" presetClass="entr" presetSubtype="0" fill="hold" grpId="0" nodeType="clickEffect">
                                  <p:stCondLst>
                                    <p:cond delay="0"/>
                                  </p:stCondLst>
                                  <p:childTnLst>
                                    <p:set>
                                      <p:cBhvr>
                                        <p:cTn id="62" dur="1" fill="hold">
                                          <p:stCondLst>
                                            <p:cond delay="499"/>
                                          </p:stCondLst>
                                        </p:cTn>
                                        <p:tgtEl>
                                          <p:spTgt spid="83983"/>
                                        </p:tgtEl>
                                        <p:attrNameLst>
                                          <p:attrName>style.visibility</p:attrName>
                                        </p:attrNameLst>
                                      </p:cBhvr>
                                      <p:to>
                                        <p:strVal val="visible"/>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1" presetClass="entr" presetSubtype="0" fill="hold" grpId="0" nodeType="clickEffect">
                                  <p:stCondLst>
                                    <p:cond delay="0"/>
                                  </p:stCondLst>
                                  <p:childTnLst>
                                    <p:set>
                                      <p:cBhvr>
                                        <p:cTn id="66" dur="1" fill="hold">
                                          <p:stCondLst>
                                            <p:cond delay="499"/>
                                          </p:stCondLst>
                                        </p:cTn>
                                        <p:tgtEl>
                                          <p:spTgt spid="83999"/>
                                        </p:tgtEl>
                                        <p:attrNameLst>
                                          <p:attrName>style.visibility</p:attrName>
                                        </p:attrNameLst>
                                      </p:cBhvr>
                                      <p:to>
                                        <p:strVal val="visible"/>
                                      </p:to>
                                    </p:set>
                                  </p:childTnLst>
                                </p:cTn>
                              </p:par>
                            </p:childTnLst>
                          </p:cTn>
                        </p:par>
                      </p:childTnLst>
                    </p:cTn>
                  </p:par>
                  <p:par>
                    <p:cTn id="67" fill="hold" nodeType="clickPar">
                      <p:stCondLst>
                        <p:cond delay="indefinite"/>
                      </p:stCondLst>
                      <p:childTnLst>
                        <p:par>
                          <p:cTn id="68" fill="hold" nodeType="withGroup">
                            <p:stCondLst>
                              <p:cond delay="0"/>
                            </p:stCondLst>
                            <p:childTnLst>
                              <p:par>
                                <p:cTn id="69" presetID="1" presetClass="entr" presetSubtype="0" fill="hold" grpId="0" nodeType="clickEffect">
                                  <p:stCondLst>
                                    <p:cond delay="0"/>
                                  </p:stCondLst>
                                  <p:childTnLst>
                                    <p:set>
                                      <p:cBhvr>
                                        <p:cTn id="70" dur="1" fill="hold">
                                          <p:stCondLst>
                                            <p:cond delay="499"/>
                                          </p:stCondLst>
                                        </p:cTn>
                                        <p:tgtEl>
                                          <p:spTgt spid="83980"/>
                                        </p:tgtEl>
                                        <p:attrNameLst>
                                          <p:attrName>style.visibility</p:attrName>
                                        </p:attrNameLst>
                                      </p:cBhvr>
                                      <p:to>
                                        <p:strVal val="visible"/>
                                      </p:to>
                                    </p:set>
                                  </p:childTnLst>
                                </p:cTn>
                              </p:par>
                            </p:childTnLst>
                          </p:cTn>
                        </p:par>
                      </p:childTnLst>
                    </p:cTn>
                  </p:par>
                  <p:par>
                    <p:cTn id="71" fill="hold" nodeType="clickPar">
                      <p:stCondLst>
                        <p:cond delay="indefinite"/>
                      </p:stCondLst>
                      <p:childTnLst>
                        <p:par>
                          <p:cTn id="72" fill="hold" nodeType="withGroup">
                            <p:stCondLst>
                              <p:cond delay="0"/>
                            </p:stCondLst>
                            <p:childTnLst>
                              <p:par>
                                <p:cTn id="73" presetID="1" presetClass="entr" presetSubtype="0" fill="hold" nodeType="clickEffect">
                                  <p:stCondLst>
                                    <p:cond delay="0"/>
                                  </p:stCondLst>
                                  <p:childTnLst>
                                    <p:set>
                                      <p:cBhvr>
                                        <p:cTn id="74" dur="1" fill="hold">
                                          <p:stCondLst>
                                            <p:cond delay="499"/>
                                          </p:stCondLst>
                                        </p:cTn>
                                        <p:tgtEl>
                                          <p:spTgt spid="83992"/>
                                        </p:tgtEl>
                                        <p:attrNameLst>
                                          <p:attrName>style.visibility</p:attrName>
                                        </p:attrNameLst>
                                      </p:cBhvr>
                                      <p:to>
                                        <p:strVal val="visible"/>
                                      </p:to>
                                    </p:set>
                                  </p:childTnLst>
                                </p:cTn>
                              </p:par>
                            </p:childTnLst>
                          </p:cTn>
                        </p:par>
                      </p:childTnLst>
                    </p:cTn>
                  </p:par>
                  <p:par>
                    <p:cTn id="75" fill="hold" nodeType="clickPar">
                      <p:stCondLst>
                        <p:cond delay="indefinite"/>
                      </p:stCondLst>
                      <p:childTnLst>
                        <p:par>
                          <p:cTn id="76" fill="hold" nodeType="withGroup">
                            <p:stCondLst>
                              <p:cond delay="0"/>
                            </p:stCondLst>
                            <p:childTnLst>
                              <p:par>
                                <p:cTn id="77" presetID="1" presetClass="entr" presetSubtype="0" fill="hold" grpId="0" nodeType="clickEffect">
                                  <p:stCondLst>
                                    <p:cond delay="0"/>
                                  </p:stCondLst>
                                  <p:childTnLst>
                                    <p:set>
                                      <p:cBhvr>
                                        <p:cTn id="78" dur="1" fill="hold">
                                          <p:stCondLst>
                                            <p:cond delay="499"/>
                                          </p:stCondLst>
                                        </p:cTn>
                                        <p:tgtEl>
                                          <p:spTgt spid="84000"/>
                                        </p:tgtEl>
                                        <p:attrNameLst>
                                          <p:attrName>style.visibility</p:attrName>
                                        </p:attrNameLst>
                                      </p:cBhvr>
                                      <p:to>
                                        <p:strVal val="visible"/>
                                      </p:to>
                                    </p:set>
                                  </p:childTnLst>
                                </p:cTn>
                              </p:par>
                            </p:childTnLst>
                          </p:cTn>
                        </p:par>
                      </p:childTnLst>
                    </p:cTn>
                  </p:par>
                  <p:par>
                    <p:cTn id="79" fill="hold" nodeType="clickPar">
                      <p:stCondLst>
                        <p:cond delay="indefinite"/>
                      </p:stCondLst>
                      <p:childTnLst>
                        <p:par>
                          <p:cTn id="80" fill="hold" nodeType="withGroup">
                            <p:stCondLst>
                              <p:cond delay="0"/>
                            </p:stCondLst>
                            <p:childTnLst>
                              <p:par>
                                <p:cTn id="81" presetID="1" presetClass="entr" presetSubtype="0" fill="hold" nodeType="clickEffect">
                                  <p:stCondLst>
                                    <p:cond delay="0"/>
                                  </p:stCondLst>
                                  <p:childTnLst>
                                    <p:set>
                                      <p:cBhvr>
                                        <p:cTn id="82" dur="1" fill="hold">
                                          <p:stCondLst>
                                            <p:cond delay="499"/>
                                          </p:stCondLst>
                                        </p:cTn>
                                        <p:tgtEl>
                                          <p:spTgt spid="83989"/>
                                        </p:tgtEl>
                                        <p:attrNameLst>
                                          <p:attrName>style.visibility</p:attrName>
                                        </p:attrNameLst>
                                      </p:cBhvr>
                                      <p:to>
                                        <p:strVal val="visible"/>
                                      </p:to>
                                    </p:set>
                                  </p:childTnLst>
                                </p:cTn>
                              </p:par>
                            </p:childTnLst>
                          </p:cTn>
                        </p:par>
                      </p:childTnLst>
                    </p:cTn>
                  </p:par>
                  <p:par>
                    <p:cTn id="83" fill="hold" nodeType="clickPar">
                      <p:stCondLst>
                        <p:cond delay="indefinite"/>
                      </p:stCondLst>
                      <p:childTnLst>
                        <p:par>
                          <p:cTn id="84" fill="hold" nodeType="withGroup">
                            <p:stCondLst>
                              <p:cond delay="0"/>
                            </p:stCondLst>
                            <p:childTnLst>
                              <p:par>
                                <p:cTn id="85" presetID="1" presetClass="entr" presetSubtype="0" fill="hold" grpId="0" nodeType="clickEffect">
                                  <p:stCondLst>
                                    <p:cond delay="0"/>
                                  </p:stCondLst>
                                  <p:childTnLst>
                                    <p:set>
                                      <p:cBhvr>
                                        <p:cTn id="86" dur="1" fill="hold">
                                          <p:stCondLst>
                                            <p:cond delay="499"/>
                                          </p:stCondLst>
                                        </p:cTn>
                                        <p:tgtEl>
                                          <p:spTgt spid="83974"/>
                                        </p:tgtEl>
                                        <p:attrNameLst>
                                          <p:attrName>style.visibility</p:attrName>
                                        </p:attrNameLst>
                                      </p:cBhvr>
                                      <p:to>
                                        <p:strVal val="visible"/>
                                      </p:to>
                                    </p:set>
                                  </p:childTnLst>
                                </p:cTn>
                              </p:par>
                            </p:childTnLst>
                          </p:cTn>
                        </p:par>
                      </p:childTnLst>
                    </p:cTn>
                  </p:par>
                  <p:par>
                    <p:cTn id="87" fill="hold" nodeType="clickPar">
                      <p:stCondLst>
                        <p:cond delay="indefinite"/>
                      </p:stCondLst>
                      <p:childTnLst>
                        <p:par>
                          <p:cTn id="88" fill="hold" nodeType="withGroup">
                            <p:stCondLst>
                              <p:cond delay="0"/>
                            </p:stCondLst>
                            <p:childTnLst>
                              <p:par>
                                <p:cTn id="89" presetID="1" presetClass="entr" presetSubtype="0" fill="hold" nodeType="clickEffect">
                                  <p:stCondLst>
                                    <p:cond delay="0"/>
                                  </p:stCondLst>
                                  <p:childTnLst>
                                    <p:set>
                                      <p:cBhvr>
                                        <p:cTn id="90" dur="1" fill="hold">
                                          <p:stCondLst>
                                            <p:cond delay="499"/>
                                          </p:stCondLst>
                                        </p:cTn>
                                        <p:tgtEl>
                                          <p:spTgt spid="84008"/>
                                        </p:tgtEl>
                                        <p:attrNameLst>
                                          <p:attrName>style.visibility</p:attrName>
                                        </p:attrNameLst>
                                      </p:cBhvr>
                                      <p:to>
                                        <p:strVal val="visible"/>
                                      </p:to>
                                    </p:set>
                                  </p:childTnLst>
                                </p:cTn>
                              </p:par>
                            </p:childTnLst>
                          </p:cTn>
                        </p:par>
                      </p:childTnLst>
                    </p:cTn>
                  </p:par>
                  <p:par>
                    <p:cTn id="91" fill="hold" nodeType="clickPar">
                      <p:stCondLst>
                        <p:cond delay="indefinite"/>
                      </p:stCondLst>
                      <p:childTnLst>
                        <p:par>
                          <p:cTn id="92" fill="hold" nodeType="withGroup">
                            <p:stCondLst>
                              <p:cond delay="0"/>
                            </p:stCondLst>
                            <p:childTnLst>
                              <p:par>
                                <p:cTn id="93" presetID="1" presetClass="entr" presetSubtype="0" fill="hold" grpId="0" nodeType="clickEffect">
                                  <p:stCondLst>
                                    <p:cond delay="0"/>
                                  </p:stCondLst>
                                  <p:childTnLst>
                                    <p:set>
                                      <p:cBhvr>
                                        <p:cTn id="94" dur="1" fill="hold">
                                          <p:stCondLst>
                                            <p:cond delay="499"/>
                                          </p:stCondLst>
                                        </p:cTn>
                                        <p:tgtEl>
                                          <p:spTgt spid="84007"/>
                                        </p:tgtEl>
                                        <p:attrNameLst>
                                          <p:attrName>style.visibility</p:attrName>
                                        </p:attrNameLst>
                                      </p:cBhvr>
                                      <p:to>
                                        <p:strVal val="visible"/>
                                      </p:to>
                                    </p:set>
                                  </p:childTnLst>
                                </p:cTn>
                              </p:par>
                            </p:childTnLst>
                          </p:cTn>
                        </p:par>
                      </p:childTnLst>
                    </p:cTn>
                  </p:par>
                  <p:par>
                    <p:cTn id="95" fill="hold" nodeType="clickPar">
                      <p:stCondLst>
                        <p:cond delay="indefinite"/>
                      </p:stCondLst>
                      <p:childTnLst>
                        <p:par>
                          <p:cTn id="96" fill="hold" nodeType="withGroup">
                            <p:stCondLst>
                              <p:cond delay="0"/>
                            </p:stCondLst>
                            <p:childTnLst>
                              <p:par>
                                <p:cTn id="97" presetID="1" presetClass="entr" presetSubtype="0" fill="hold" nodeType="clickEffect">
                                  <p:stCondLst>
                                    <p:cond delay="0"/>
                                  </p:stCondLst>
                                  <p:childTnLst>
                                    <p:set>
                                      <p:cBhvr>
                                        <p:cTn id="98" dur="1" fill="hold">
                                          <p:stCondLst>
                                            <p:cond delay="499"/>
                                          </p:stCondLst>
                                        </p:cTn>
                                        <p:tgtEl>
                                          <p:spTgt spid="83995"/>
                                        </p:tgtEl>
                                        <p:attrNameLst>
                                          <p:attrName>style.visibility</p:attrName>
                                        </p:attrNameLst>
                                      </p:cBhvr>
                                      <p:to>
                                        <p:strVal val="visible"/>
                                      </p:to>
                                    </p:set>
                                  </p:childTnLst>
                                </p:cTn>
                              </p:par>
                            </p:childTnLst>
                          </p:cTn>
                        </p:par>
                      </p:childTnLst>
                    </p:cTn>
                  </p:par>
                  <p:par>
                    <p:cTn id="99" fill="hold" nodeType="clickPar">
                      <p:stCondLst>
                        <p:cond delay="indefinite"/>
                      </p:stCondLst>
                      <p:childTnLst>
                        <p:par>
                          <p:cTn id="100" fill="hold" nodeType="withGroup">
                            <p:stCondLst>
                              <p:cond delay="0"/>
                            </p:stCondLst>
                            <p:childTnLst>
                              <p:par>
                                <p:cTn id="101" presetID="1" presetClass="entr" presetSubtype="0" fill="hold" grpId="0" nodeType="clickEffect">
                                  <p:stCondLst>
                                    <p:cond delay="0"/>
                                  </p:stCondLst>
                                  <p:childTnLst>
                                    <p:set>
                                      <p:cBhvr>
                                        <p:cTn id="102" dur="1" fill="hold">
                                          <p:stCondLst>
                                            <p:cond delay="499"/>
                                          </p:stCondLst>
                                        </p:cTn>
                                        <p:tgtEl>
                                          <p:spTgt spid="84002"/>
                                        </p:tgtEl>
                                        <p:attrNameLst>
                                          <p:attrName>style.visibility</p:attrName>
                                        </p:attrNameLst>
                                      </p:cBhvr>
                                      <p:to>
                                        <p:strVal val="visible"/>
                                      </p:to>
                                    </p:set>
                                  </p:childTnLst>
                                </p:cTn>
                              </p:par>
                            </p:childTnLst>
                          </p:cTn>
                        </p:par>
                      </p:childTnLst>
                    </p:cTn>
                  </p:par>
                  <p:par>
                    <p:cTn id="103" fill="hold" nodeType="clickPar">
                      <p:stCondLst>
                        <p:cond delay="indefinite"/>
                      </p:stCondLst>
                      <p:childTnLst>
                        <p:par>
                          <p:cTn id="104" fill="hold" nodeType="withGroup">
                            <p:stCondLst>
                              <p:cond delay="0"/>
                            </p:stCondLst>
                            <p:childTnLst>
                              <p:par>
                                <p:cTn id="105" presetID="1" presetClass="entr" presetSubtype="0" fill="hold" grpId="0" nodeType="clickEffect">
                                  <p:stCondLst>
                                    <p:cond delay="0"/>
                                  </p:stCondLst>
                                  <p:childTnLst>
                                    <p:set>
                                      <p:cBhvr>
                                        <p:cTn id="106" dur="1" fill="hold">
                                          <p:stCondLst>
                                            <p:cond delay="499"/>
                                          </p:stCondLst>
                                        </p:cTn>
                                        <p:tgtEl>
                                          <p:spTgt spid="83982"/>
                                        </p:tgtEl>
                                        <p:attrNameLst>
                                          <p:attrName>style.visibility</p:attrName>
                                        </p:attrNameLst>
                                      </p:cBhvr>
                                      <p:to>
                                        <p:strVal val="visible"/>
                                      </p:to>
                                    </p:set>
                                  </p:childTnLst>
                                </p:cTn>
                              </p:par>
                            </p:childTnLst>
                          </p:cTn>
                        </p:par>
                      </p:childTnLst>
                    </p:cTn>
                  </p:par>
                  <p:par>
                    <p:cTn id="107" fill="hold" nodeType="clickPar">
                      <p:stCondLst>
                        <p:cond delay="indefinite"/>
                      </p:stCondLst>
                      <p:childTnLst>
                        <p:par>
                          <p:cTn id="108" fill="hold" nodeType="withGroup">
                            <p:stCondLst>
                              <p:cond delay="0"/>
                            </p:stCondLst>
                            <p:childTnLst>
                              <p:par>
                                <p:cTn id="109" presetID="1" presetClass="entr" presetSubtype="0" fill="hold" nodeType="clickEffect">
                                  <p:stCondLst>
                                    <p:cond delay="0"/>
                                  </p:stCondLst>
                                  <p:childTnLst>
                                    <p:set>
                                      <p:cBhvr>
                                        <p:cTn id="110" dur="1" fill="hold">
                                          <p:stCondLst>
                                            <p:cond delay="499"/>
                                          </p:stCondLst>
                                        </p:cTn>
                                        <p:tgtEl>
                                          <p:spTgt spid="84003"/>
                                        </p:tgtEl>
                                        <p:attrNameLst>
                                          <p:attrName>style.visibility</p:attrName>
                                        </p:attrNameLst>
                                      </p:cBhvr>
                                      <p:to>
                                        <p:strVal val="visible"/>
                                      </p:to>
                                    </p:set>
                                  </p:childTnLst>
                                </p:cTn>
                              </p:par>
                            </p:childTnLst>
                          </p:cTn>
                        </p:par>
                      </p:childTnLst>
                    </p:cTn>
                  </p:par>
                  <p:par>
                    <p:cTn id="111" fill="hold" nodeType="clickPar">
                      <p:stCondLst>
                        <p:cond delay="indefinite"/>
                      </p:stCondLst>
                      <p:childTnLst>
                        <p:par>
                          <p:cTn id="112" fill="hold" nodeType="withGroup">
                            <p:stCondLst>
                              <p:cond delay="0"/>
                            </p:stCondLst>
                            <p:childTnLst>
                              <p:par>
                                <p:cTn id="113" presetID="1" presetClass="entr" presetSubtype="0" fill="hold" nodeType="clickEffect">
                                  <p:stCondLst>
                                    <p:cond delay="0"/>
                                  </p:stCondLst>
                                  <p:childTnLst>
                                    <p:set>
                                      <p:cBhvr>
                                        <p:cTn id="114" dur="1" fill="hold">
                                          <p:stCondLst>
                                            <p:cond delay="499"/>
                                          </p:stCondLst>
                                        </p:cTn>
                                        <p:tgtEl>
                                          <p:spTgt spid="83994"/>
                                        </p:tgtEl>
                                        <p:attrNameLst>
                                          <p:attrName>style.visibility</p:attrName>
                                        </p:attrNameLst>
                                      </p:cBhvr>
                                      <p:to>
                                        <p:strVal val="visible"/>
                                      </p:to>
                                    </p:set>
                                  </p:childTnLst>
                                </p:cTn>
                              </p:par>
                            </p:childTnLst>
                          </p:cTn>
                        </p:par>
                      </p:childTnLst>
                    </p:cTn>
                  </p:par>
                  <p:par>
                    <p:cTn id="115" fill="hold" nodeType="clickPar">
                      <p:stCondLst>
                        <p:cond delay="indefinite"/>
                      </p:stCondLst>
                      <p:childTnLst>
                        <p:par>
                          <p:cTn id="116" fill="hold" nodeType="withGroup">
                            <p:stCondLst>
                              <p:cond delay="0"/>
                            </p:stCondLst>
                            <p:childTnLst>
                              <p:par>
                                <p:cTn id="117" presetID="1" presetClass="entr" presetSubtype="0" fill="hold" grpId="0" nodeType="clickEffect">
                                  <p:stCondLst>
                                    <p:cond delay="0"/>
                                  </p:stCondLst>
                                  <p:childTnLst>
                                    <p:set>
                                      <p:cBhvr>
                                        <p:cTn id="118" dur="1" fill="hold">
                                          <p:stCondLst>
                                            <p:cond delay="499"/>
                                          </p:stCondLst>
                                        </p:cTn>
                                        <p:tgtEl>
                                          <p:spTgt spid="84005"/>
                                        </p:tgtEl>
                                        <p:attrNameLst>
                                          <p:attrName>style.visibility</p:attrName>
                                        </p:attrNameLst>
                                      </p:cBhvr>
                                      <p:to>
                                        <p:strVal val="visible"/>
                                      </p:to>
                                    </p:set>
                                  </p:childTnLst>
                                </p:cTn>
                              </p:par>
                            </p:childTnLst>
                          </p:cTn>
                        </p:par>
                      </p:childTnLst>
                    </p:cTn>
                  </p:par>
                  <p:par>
                    <p:cTn id="119" fill="hold" nodeType="clickPar">
                      <p:stCondLst>
                        <p:cond delay="indefinite"/>
                      </p:stCondLst>
                      <p:childTnLst>
                        <p:par>
                          <p:cTn id="120" fill="hold" nodeType="withGroup">
                            <p:stCondLst>
                              <p:cond delay="0"/>
                            </p:stCondLst>
                            <p:childTnLst>
                              <p:par>
                                <p:cTn id="121" presetID="1" presetClass="entr" presetSubtype="0" fill="hold" grpId="0" nodeType="clickEffect">
                                  <p:stCondLst>
                                    <p:cond delay="0"/>
                                  </p:stCondLst>
                                  <p:childTnLst>
                                    <p:set>
                                      <p:cBhvr>
                                        <p:cTn id="122" dur="1" fill="hold">
                                          <p:stCondLst>
                                            <p:cond delay="499"/>
                                          </p:stCondLst>
                                        </p:cTn>
                                        <p:tgtEl>
                                          <p:spTgt spid="84009"/>
                                        </p:tgtEl>
                                        <p:attrNameLst>
                                          <p:attrName>style.visibility</p:attrName>
                                        </p:attrNameLst>
                                      </p:cBhvr>
                                      <p:to>
                                        <p:strVal val="visible"/>
                                      </p:to>
                                    </p:set>
                                  </p:childTnLst>
                                </p:cTn>
                              </p:par>
                            </p:childTnLst>
                          </p:cTn>
                        </p:par>
                      </p:childTnLst>
                    </p:cTn>
                  </p:par>
                  <p:par>
                    <p:cTn id="123" fill="hold" nodeType="clickPar">
                      <p:stCondLst>
                        <p:cond delay="indefinite"/>
                      </p:stCondLst>
                      <p:childTnLst>
                        <p:par>
                          <p:cTn id="124" fill="hold" nodeType="withGroup">
                            <p:stCondLst>
                              <p:cond delay="0"/>
                            </p:stCondLst>
                            <p:childTnLst>
                              <p:par>
                                <p:cTn id="125" presetID="1" presetClass="entr" presetSubtype="0" fill="hold" nodeType="clickEffect">
                                  <p:stCondLst>
                                    <p:cond delay="0"/>
                                  </p:stCondLst>
                                  <p:childTnLst>
                                    <p:set>
                                      <p:cBhvr>
                                        <p:cTn id="126" dur="1" fill="hold">
                                          <p:stCondLst>
                                            <p:cond delay="499"/>
                                          </p:stCondLst>
                                        </p:cTn>
                                        <p:tgtEl>
                                          <p:spTgt spid="83984"/>
                                        </p:tgtEl>
                                        <p:attrNameLst>
                                          <p:attrName>style.visibility</p:attrName>
                                        </p:attrNameLst>
                                      </p:cBhvr>
                                      <p:to>
                                        <p:strVal val="visible"/>
                                      </p:to>
                                    </p:set>
                                  </p:childTnLst>
                                </p:cTn>
                              </p:par>
                            </p:childTnLst>
                          </p:cTn>
                        </p:par>
                      </p:childTnLst>
                    </p:cTn>
                  </p:par>
                  <p:par>
                    <p:cTn id="127" fill="hold" nodeType="clickPar">
                      <p:stCondLst>
                        <p:cond delay="indefinite"/>
                      </p:stCondLst>
                      <p:childTnLst>
                        <p:par>
                          <p:cTn id="128" fill="hold" nodeType="withGroup">
                            <p:stCondLst>
                              <p:cond delay="0"/>
                            </p:stCondLst>
                            <p:childTnLst>
                              <p:par>
                                <p:cTn id="129" presetID="1" presetClass="entr" presetSubtype="0" fill="hold" grpId="0" nodeType="clickEffect">
                                  <p:stCondLst>
                                    <p:cond delay="0"/>
                                  </p:stCondLst>
                                  <p:childTnLst>
                                    <p:set>
                                      <p:cBhvr>
                                        <p:cTn id="130" dur="1" fill="hold">
                                          <p:stCondLst>
                                            <p:cond delay="499"/>
                                          </p:stCondLst>
                                        </p:cTn>
                                        <p:tgtEl>
                                          <p:spTgt spid="83978"/>
                                        </p:tgtEl>
                                        <p:attrNameLst>
                                          <p:attrName>style.visibility</p:attrName>
                                        </p:attrNameLst>
                                      </p:cBhvr>
                                      <p:to>
                                        <p:strVal val="visible"/>
                                      </p:to>
                                    </p:set>
                                  </p:childTnLst>
                                </p:cTn>
                              </p:par>
                            </p:childTnLst>
                          </p:cTn>
                        </p:par>
                      </p:childTnLst>
                    </p:cTn>
                  </p:par>
                  <p:par>
                    <p:cTn id="131" fill="hold" nodeType="clickPar">
                      <p:stCondLst>
                        <p:cond delay="indefinite"/>
                      </p:stCondLst>
                      <p:childTnLst>
                        <p:par>
                          <p:cTn id="132" fill="hold" nodeType="withGroup">
                            <p:stCondLst>
                              <p:cond delay="0"/>
                            </p:stCondLst>
                            <p:childTnLst>
                              <p:par>
                                <p:cTn id="133" presetID="1" presetClass="entr" presetSubtype="0" fill="hold" nodeType="clickEffect">
                                  <p:stCondLst>
                                    <p:cond delay="0"/>
                                  </p:stCondLst>
                                  <p:childTnLst>
                                    <p:set>
                                      <p:cBhvr>
                                        <p:cTn id="134" dur="1" fill="hold">
                                          <p:stCondLst>
                                            <p:cond delay="499"/>
                                          </p:stCondLst>
                                        </p:cTn>
                                        <p:tgtEl>
                                          <p:spTgt spid="83993"/>
                                        </p:tgtEl>
                                        <p:attrNameLst>
                                          <p:attrName>style.visibility</p:attrName>
                                        </p:attrNameLst>
                                      </p:cBhvr>
                                      <p:to>
                                        <p:strVal val="visible"/>
                                      </p:to>
                                    </p:set>
                                  </p:childTnLst>
                                </p:cTn>
                              </p:par>
                            </p:childTnLst>
                          </p:cTn>
                        </p:par>
                      </p:childTnLst>
                    </p:cTn>
                  </p:par>
                  <p:par>
                    <p:cTn id="135" fill="hold" nodeType="clickPar">
                      <p:stCondLst>
                        <p:cond delay="indefinite"/>
                      </p:stCondLst>
                      <p:childTnLst>
                        <p:par>
                          <p:cTn id="136" fill="hold" nodeType="withGroup">
                            <p:stCondLst>
                              <p:cond delay="0"/>
                            </p:stCondLst>
                            <p:childTnLst>
                              <p:par>
                                <p:cTn id="137" presetID="1" presetClass="entr" presetSubtype="0" fill="hold" grpId="0" nodeType="clickEffect">
                                  <p:stCondLst>
                                    <p:cond delay="0"/>
                                  </p:stCondLst>
                                  <p:childTnLst>
                                    <p:set>
                                      <p:cBhvr>
                                        <p:cTn id="138" dur="1" fill="hold">
                                          <p:stCondLst>
                                            <p:cond delay="499"/>
                                          </p:stCondLst>
                                        </p:cTn>
                                        <p:tgtEl>
                                          <p:spTgt spid="83981"/>
                                        </p:tgtEl>
                                        <p:attrNameLst>
                                          <p:attrName>style.visibility</p:attrName>
                                        </p:attrNameLst>
                                      </p:cBhvr>
                                      <p:to>
                                        <p:strVal val="visible"/>
                                      </p:to>
                                    </p:set>
                                  </p:childTnLst>
                                </p:cTn>
                              </p:par>
                            </p:childTnLst>
                          </p:cTn>
                        </p:par>
                      </p:childTnLst>
                    </p:cTn>
                  </p:par>
                  <p:par>
                    <p:cTn id="139" fill="hold" nodeType="clickPar">
                      <p:stCondLst>
                        <p:cond delay="indefinite"/>
                      </p:stCondLst>
                      <p:childTnLst>
                        <p:par>
                          <p:cTn id="140" fill="hold" nodeType="withGroup">
                            <p:stCondLst>
                              <p:cond delay="0"/>
                            </p:stCondLst>
                            <p:childTnLst>
                              <p:par>
                                <p:cTn id="141" presetID="1" presetClass="entr" presetSubtype="0" fill="hold" grpId="0" nodeType="clickEffect">
                                  <p:stCondLst>
                                    <p:cond delay="0"/>
                                  </p:stCondLst>
                                  <p:childTnLst>
                                    <p:set>
                                      <p:cBhvr>
                                        <p:cTn id="142" dur="1" fill="hold">
                                          <p:stCondLst>
                                            <p:cond delay="499"/>
                                          </p:stCondLst>
                                        </p:cTn>
                                        <p:tgtEl>
                                          <p:spTgt spid="84006"/>
                                        </p:tgtEl>
                                        <p:attrNameLst>
                                          <p:attrName>style.visibility</p:attrName>
                                        </p:attrNameLst>
                                      </p:cBhvr>
                                      <p:to>
                                        <p:strVal val="visible"/>
                                      </p:to>
                                    </p:set>
                                  </p:childTnLst>
                                </p:cTn>
                              </p:par>
                            </p:childTnLst>
                          </p:cTn>
                        </p:par>
                      </p:childTnLst>
                    </p:cTn>
                  </p:par>
                  <p:par>
                    <p:cTn id="143" fill="hold">
                      <p:stCondLst>
                        <p:cond delay="indefinite"/>
                      </p:stCondLst>
                      <p:childTnLst>
                        <p:par>
                          <p:cTn id="144" fill="hold">
                            <p:stCondLst>
                              <p:cond delay="0"/>
                            </p:stCondLst>
                            <p:childTnLst>
                              <p:par>
                                <p:cTn id="145" presetID="1" presetClass="entr" presetSubtype="0" fill="hold" grpId="0" nodeType="clickEffect">
                                  <p:stCondLst>
                                    <p:cond delay="0"/>
                                  </p:stCondLst>
                                  <p:childTnLst>
                                    <p:set>
                                      <p:cBhvr>
                                        <p:cTn id="146" dur="1" fill="hold">
                                          <p:stCondLst>
                                            <p:cond delay="0"/>
                                          </p:stCondLst>
                                        </p:cTn>
                                        <p:tgtEl>
                                          <p:spTgt spid="2"/>
                                        </p:tgtEl>
                                        <p:attrNameLst>
                                          <p:attrName>style.visibility</p:attrName>
                                        </p:attrNameLst>
                                      </p:cBhvr>
                                      <p:to>
                                        <p:strVal val="visible"/>
                                      </p:to>
                                    </p:set>
                                  </p:childTnLst>
                                </p:cTn>
                              </p:par>
                              <p:par>
                                <p:cTn id="147" presetID="1" presetClass="entr" presetSubtype="0" fill="hold" grpId="0" nodeType="withEffect">
                                  <p:stCondLst>
                                    <p:cond delay="0"/>
                                  </p:stCondLst>
                                  <p:childTnLst>
                                    <p:set>
                                      <p:cBhvr>
                                        <p:cTn id="148" dur="1" fill="hold">
                                          <p:stCondLst>
                                            <p:cond delay="0"/>
                                          </p:stCondLst>
                                        </p:cTn>
                                        <p:tgtEl>
                                          <p:spTgt spid="3"/>
                                        </p:tgtEl>
                                        <p:attrNameLst>
                                          <p:attrName>style.visibility</p:attrName>
                                        </p:attrNameLst>
                                      </p:cBhvr>
                                      <p:to>
                                        <p:strVal val="visible"/>
                                      </p:to>
                                    </p:set>
                                  </p:childTnLst>
                                </p:cTn>
                              </p:par>
                            </p:childTnLst>
                          </p:cTn>
                        </p:par>
                      </p:childTnLst>
                    </p:cTn>
                  </p:par>
                  <p:par>
                    <p:cTn id="149" fill="hold">
                      <p:stCondLst>
                        <p:cond delay="indefinite"/>
                      </p:stCondLst>
                      <p:childTnLst>
                        <p:par>
                          <p:cTn id="150" fill="hold">
                            <p:stCondLst>
                              <p:cond delay="0"/>
                            </p:stCondLst>
                            <p:childTnLst>
                              <p:par>
                                <p:cTn id="151" presetID="1" presetClass="exit" presetSubtype="0" fill="hold" grpId="1" nodeType="clickEffect">
                                  <p:stCondLst>
                                    <p:cond delay="0"/>
                                  </p:stCondLst>
                                  <p:childTnLst>
                                    <p:set>
                                      <p:cBhvr>
                                        <p:cTn id="152" dur="1" fill="hold">
                                          <p:stCondLst>
                                            <p:cond delay="0"/>
                                          </p:stCondLst>
                                        </p:cTn>
                                        <p:tgtEl>
                                          <p:spTgt spid="2"/>
                                        </p:tgtEl>
                                        <p:attrNameLst>
                                          <p:attrName>style.visibility</p:attrName>
                                        </p:attrNameLst>
                                      </p:cBhvr>
                                      <p:to>
                                        <p:strVal val="hidden"/>
                                      </p:to>
                                    </p:set>
                                  </p:childTnLst>
                                </p:cTn>
                              </p:par>
                              <p:par>
                                <p:cTn id="153" presetID="1" presetClass="exit" presetSubtype="0" fill="hold" grpId="1" nodeType="withEffect">
                                  <p:stCondLst>
                                    <p:cond delay="0"/>
                                  </p:stCondLst>
                                  <p:childTnLst>
                                    <p:set>
                                      <p:cBhvr>
                                        <p:cTn id="154" dur="1" fill="hold">
                                          <p:stCondLst>
                                            <p:cond delay="0"/>
                                          </p:stCondLst>
                                        </p:cTn>
                                        <p:tgtEl>
                                          <p:spTgt spid="3"/>
                                        </p:tgtEl>
                                        <p:attrNameLst>
                                          <p:attrName>style.visibility</p:attrName>
                                        </p:attrNameLst>
                                      </p:cBhvr>
                                      <p:to>
                                        <p:strVal val="hidden"/>
                                      </p:to>
                                    </p:set>
                                  </p:childTnLst>
                                </p:cTn>
                              </p:par>
                            </p:childTnLst>
                          </p:cTn>
                        </p:par>
                      </p:childTnLst>
                    </p:cTn>
                  </p:par>
                  <p:par>
                    <p:cTn id="155" fill="hold">
                      <p:stCondLst>
                        <p:cond delay="indefinite"/>
                      </p:stCondLst>
                      <p:childTnLst>
                        <p:par>
                          <p:cTn id="156" fill="hold">
                            <p:stCondLst>
                              <p:cond delay="0"/>
                            </p:stCondLst>
                            <p:childTnLst>
                              <p:par>
                                <p:cTn id="157" presetID="1" presetClass="entr" presetSubtype="0" fill="hold" grpId="0" nodeType="clickEffect">
                                  <p:stCondLst>
                                    <p:cond delay="0"/>
                                  </p:stCondLst>
                                  <p:childTnLst>
                                    <p:set>
                                      <p:cBhvr>
                                        <p:cTn id="158" dur="1" fill="hold">
                                          <p:stCondLst>
                                            <p:cond delay="0"/>
                                          </p:stCondLst>
                                        </p:cTn>
                                        <p:tgtEl>
                                          <p:spTgt spid="6"/>
                                        </p:tgtEl>
                                        <p:attrNameLst>
                                          <p:attrName>style.visibility</p:attrName>
                                        </p:attrNameLst>
                                      </p:cBhvr>
                                      <p:to>
                                        <p:strVal val="visible"/>
                                      </p:to>
                                    </p:set>
                                  </p:childTnLst>
                                </p:cTn>
                              </p:par>
                              <p:par>
                                <p:cTn id="159" presetID="1" presetClass="entr" presetSubtype="0" fill="hold" grpId="0" nodeType="withEffect">
                                  <p:stCondLst>
                                    <p:cond delay="0"/>
                                  </p:stCondLst>
                                  <p:childTnLst>
                                    <p:set>
                                      <p:cBhvr>
                                        <p:cTn id="160" dur="1" fill="hold">
                                          <p:stCondLst>
                                            <p:cond delay="0"/>
                                          </p:stCondLst>
                                        </p:cTn>
                                        <p:tgtEl>
                                          <p:spTgt spid="7"/>
                                        </p:tgtEl>
                                        <p:attrNameLst>
                                          <p:attrName>style.visibility</p:attrName>
                                        </p:attrNameLst>
                                      </p:cBhvr>
                                      <p:to>
                                        <p:strVal val="visible"/>
                                      </p:to>
                                    </p:set>
                                  </p:childTnLst>
                                </p:cTn>
                              </p:par>
                            </p:childTnLst>
                          </p:cTn>
                        </p:par>
                      </p:childTnLst>
                    </p:cTn>
                  </p:par>
                  <p:par>
                    <p:cTn id="161" fill="hold">
                      <p:stCondLst>
                        <p:cond delay="indefinite"/>
                      </p:stCondLst>
                      <p:childTnLst>
                        <p:par>
                          <p:cTn id="162" fill="hold">
                            <p:stCondLst>
                              <p:cond delay="0"/>
                            </p:stCondLst>
                            <p:childTnLst>
                              <p:par>
                                <p:cTn id="163" presetID="10" presetClass="exit" presetSubtype="0" fill="hold" grpId="1" nodeType="clickEffect">
                                  <p:stCondLst>
                                    <p:cond delay="0"/>
                                  </p:stCondLst>
                                  <p:childTnLst>
                                    <p:animEffect transition="out" filter="fade">
                                      <p:cBhvr>
                                        <p:cTn id="164" dur="500"/>
                                        <p:tgtEl>
                                          <p:spTgt spid="6"/>
                                        </p:tgtEl>
                                      </p:cBhvr>
                                    </p:animEffect>
                                    <p:set>
                                      <p:cBhvr>
                                        <p:cTn id="165" dur="1" fill="hold">
                                          <p:stCondLst>
                                            <p:cond delay="499"/>
                                          </p:stCondLst>
                                        </p:cTn>
                                        <p:tgtEl>
                                          <p:spTgt spid="6"/>
                                        </p:tgtEl>
                                        <p:attrNameLst>
                                          <p:attrName>style.visibility</p:attrName>
                                        </p:attrNameLst>
                                      </p:cBhvr>
                                      <p:to>
                                        <p:strVal val="hidden"/>
                                      </p:to>
                                    </p:set>
                                  </p:childTnLst>
                                </p:cTn>
                              </p:par>
                              <p:par>
                                <p:cTn id="166" presetID="10" presetClass="exit" presetSubtype="0" fill="hold" grpId="1" nodeType="withEffect">
                                  <p:stCondLst>
                                    <p:cond delay="0"/>
                                  </p:stCondLst>
                                  <p:childTnLst>
                                    <p:animEffect transition="out" filter="fade">
                                      <p:cBhvr>
                                        <p:cTn id="167" dur="500"/>
                                        <p:tgtEl>
                                          <p:spTgt spid="7"/>
                                        </p:tgtEl>
                                      </p:cBhvr>
                                    </p:animEffect>
                                    <p:set>
                                      <p:cBhvr>
                                        <p:cTn id="168" dur="1" fill="hold">
                                          <p:stCondLst>
                                            <p:cond delay="499"/>
                                          </p:stCondLst>
                                        </p:cTn>
                                        <p:tgtEl>
                                          <p:spTgt spid="7"/>
                                        </p:tgtEl>
                                        <p:attrNameLst>
                                          <p:attrName>style.visibility</p:attrName>
                                        </p:attrNameLst>
                                      </p:cBhvr>
                                      <p:to>
                                        <p:strVal val="hidden"/>
                                      </p:to>
                                    </p:set>
                                  </p:childTnLst>
                                </p:cTn>
                              </p:par>
                            </p:childTnLst>
                          </p:cTn>
                        </p:par>
                      </p:childTnLst>
                    </p:cTn>
                  </p:par>
                  <p:par>
                    <p:cTn id="169" fill="hold">
                      <p:stCondLst>
                        <p:cond delay="indefinite"/>
                      </p:stCondLst>
                      <p:childTnLst>
                        <p:par>
                          <p:cTn id="170" fill="hold">
                            <p:stCondLst>
                              <p:cond delay="0"/>
                            </p:stCondLst>
                            <p:childTnLst>
                              <p:par>
                                <p:cTn id="171" presetID="1" presetClass="entr" presetSubtype="0" fill="hold" grpId="0" nodeType="clickEffect">
                                  <p:stCondLst>
                                    <p:cond delay="0"/>
                                  </p:stCondLst>
                                  <p:childTnLst>
                                    <p:set>
                                      <p:cBhvr>
                                        <p:cTn id="172" dur="1" fill="hold">
                                          <p:stCondLst>
                                            <p:cond delay="0"/>
                                          </p:stCondLst>
                                        </p:cTn>
                                        <p:tgtEl>
                                          <p:spTgt spid="4"/>
                                        </p:tgtEl>
                                        <p:attrNameLst>
                                          <p:attrName>style.visibility</p:attrName>
                                        </p:attrNameLst>
                                      </p:cBhvr>
                                      <p:to>
                                        <p:strVal val="visible"/>
                                      </p:to>
                                    </p:set>
                                  </p:childTnLst>
                                </p:cTn>
                              </p:par>
                              <p:par>
                                <p:cTn id="173" presetID="1" presetClass="entr" presetSubtype="0" fill="hold" grpId="0" nodeType="withEffect">
                                  <p:stCondLst>
                                    <p:cond delay="0"/>
                                  </p:stCondLst>
                                  <p:childTnLst>
                                    <p:set>
                                      <p:cBhvr>
                                        <p:cTn id="174" dur="1" fill="hold">
                                          <p:stCondLst>
                                            <p:cond delay="0"/>
                                          </p:stCondLst>
                                        </p:cTn>
                                        <p:tgtEl>
                                          <p:spTgt spid="5"/>
                                        </p:tgtEl>
                                        <p:attrNameLst>
                                          <p:attrName>style.visibility</p:attrName>
                                        </p:attrNameLst>
                                      </p:cBhvr>
                                      <p:to>
                                        <p:strVal val="visible"/>
                                      </p:to>
                                    </p:set>
                                  </p:childTnLst>
                                </p:cTn>
                              </p:par>
                            </p:childTnLst>
                          </p:cTn>
                        </p:par>
                      </p:childTnLst>
                    </p:cTn>
                  </p:par>
                  <p:par>
                    <p:cTn id="175" fill="hold">
                      <p:stCondLst>
                        <p:cond delay="indefinite"/>
                      </p:stCondLst>
                      <p:childTnLst>
                        <p:par>
                          <p:cTn id="176" fill="hold">
                            <p:stCondLst>
                              <p:cond delay="0"/>
                            </p:stCondLst>
                            <p:childTnLst>
                              <p:par>
                                <p:cTn id="177" presetID="10" presetClass="exit" presetSubtype="0" fill="hold" grpId="1" nodeType="clickEffect">
                                  <p:stCondLst>
                                    <p:cond delay="0"/>
                                  </p:stCondLst>
                                  <p:childTnLst>
                                    <p:animEffect transition="out" filter="fade">
                                      <p:cBhvr>
                                        <p:cTn id="178" dur="500"/>
                                        <p:tgtEl>
                                          <p:spTgt spid="4"/>
                                        </p:tgtEl>
                                      </p:cBhvr>
                                    </p:animEffect>
                                    <p:set>
                                      <p:cBhvr>
                                        <p:cTn id="179" dur="1" fill="hold">
                                          <p:stCondLst>
                                            <p:cond delay="499"/>
                                          </p:stCondLst>
                                        </p:cTn>
                                        <p:tgtEl>
                                          <p:spTgt spid="4"/>
                                        </p:tgtEl>
                                        <p:attrNameLst>
                                          <p:attrName>style.visibility</p:attrName>
                                        </p:attrNameLst>
                                      </p:cBhvr>
                                      <p:to>
                                        <p:strVal val="hidden"/>
                                      </p:to>
                                    </p:set>
                                  </p:childTnLst>
                                </p:cTn>
                              </p:par>
                              <p:par>
                                <p:cTn id="180" presetID="10" presetClass="exit" presetSubtype="0" fill="hold" grpId="1" nodeType="withEffect">
                                  <p:stCondLst>
                                    <p:cond delay="0"/>
                                  </p:stCondLst>
                                  <p:childTnLst>
                                    <p:animEffect transition="out" filter="fade">
                                      <p:cBhvr>
                                        <p:cTn id="181" dur="500"/>
                                        <p:tgtEl>
                                          <p:spTgt spid="5"/>
                                        </p:tgtEl>
                                      </p:cBhvr>
                                    </p:animEffect>
                                    <p:set>
                                      <p:cBhvr>
                                        <p:cTn id="182"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3973" grpId="0" animBg="1" autoUpdateAnimBg="0"/>
      <p:bldP spid="83974" grpId="0" animBg="1" autoUpdateAnimBg="0"/>
      <p:bldP spid="83975" grpId="0" animBg="1" autoUpdateAnimBg="0"/>
      <p:bldP spid="83976" grpId="0" animBg="1" autoUpdateAnimBg="0"/>
      <p:bldP spid="83978" grpId="0" animBg="1" autoUpdateAnimBg="0"/>
      <p:bldP spid="83979" grpId="0" animBg="1" autoUpdateAnimBg="0"/>
      <p:bldP spid="83980" grpId="0" animBg="1" autoUpdateAnimBg="0"/>
      <p:bldP spid="83981" grpId="0" animBg="1" autoUpdateAnimBg="0"/>
      <p:bldP spid="83982" grpId="0" animBg="1" autoUpdateAnimBg="0"/>
      <p:bldP spid="83983" grpId="0" animBg="1"/>
      <p:bldP spid="83985" grpId="0" animBg="1"/>
      <p:bldP spid="83986" grpId="0" animBg="1"/>
      <p:bldP spid="83987" grpId="0" animBg="1"/>
      <p:bldP spid="83996" grpId="0" animBg="1" autoUpdateAnimBg="0"/>
      <p:bldP spid="83997" grpId="0" animBg="1" autoUpdateAnimBg="0"/>
      <p:bldP spid="83998" grpId="0" animBg="1" autoUpdateAnimBg="0"/>
      <p:bldP spid="83999" grpId="0" animBg="1" autoUpdateAnimBg="0"/>
      <p:bldP spid="84000" grpId="0" animBg="1" autoUpdateAnimBg="0"/>
      <p:bldP spid="84001" grpId="0" animBg="1" autoUpdateAnimBg="0"/>
      <p:bldP spid="84002" grpId="0" animBg="1" autoUpdateAnimBg="0"/>
      <p:bldP spid="84005" grpId="0" animBg="1" autoUpdateAnimBg="0"/>
      <p:bldP spid="84006" grpId="0" animBg="1" autoUpdateAnimBg="0"/>
      <p:bldP spid="84007" grpId="0" animBg="1" autoUpdateAnimBg="0"/>
      <p:bldP spid="84009" grpId="0" animBg="1" autoUpdateAnimBg="0"/>
      <p:bldP spid="2" grpId="0" animBg="1"/>
      <p:bldP spid="2" grpId="1" animBg="1"/>
      <p:bldP spid="3" grpId="0"/>
      <p:bldP spid="3" grpId="1"/>
      <p:bldP spid="4" grpId="0" animBg="1"/>
      <p:bldP spid="4" grpId="1" animBg="1"/>
      <p:bldP spid="5" grpId="0"/>
      <p:bldP spid="5" grpId="1"/>
      <p:bldP spid="6" grpId="0" animBg="1"/>
      <p:bldP spid="6" grpId="1" animBg="1"/>
      <p:bldP spid="7" grpId="0"/>
      <p:bldP spid="7" grpId="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a:xfrm>
            <a:off x="494039" y="316297"/>
            <a:ext cx="6347048" cy="724942"/>
          </a:xfrm>
        </p:spPr>
        <p:txBody>
          <a:bodyPr/>
          <a:lstStyle/>
          <a:p>
            <a:pPr eaLnBrk="1" hangingPunct="1"/>
            <a:r>
              <a:rPr lang="zh-CN" altLang="en-US" sz="4000" dirty="0" smtClean="0">
                <a:latin typeface="微软雅黑" panose="020B0503020204020204" pitchFamily="34" charset="-122"/>
                <a:ea typeface="微软雅黑" panose="020B0503020204020204" pitchFamily="34" charset="-122"/>
              </a:rPr>
              <a:t>通信电子线路频段划分</a:t>
            </a:r>
            <a:endParaRPr lang="zh-CN" altLang="en-US" sz="4000" dirty="0">
              <a:latin typeface="微软雅黑" panose="020B0503020204020204" pitchFamily="34" charset="-122"/>
              <a:ea typeface="微软雅黑" panose="020B0503020204020204" pitchFamily="34" charset="-122"/>
            </a:endParaRPr>
          </a:p>
        </p:txBody>
      </p:sp>
      <p:sp>
        <p:nvSpPr>
          <p:cNvPr id="5222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7E52F17-94CF-4CB9-A2F1-BEE53A88627E}" type="slidenum">
              <a:rPr lang="en-US" altLang="zh-CN" sz="1000"/>
              <a:pPr>
                <a:spcBef>
                  <a:spcPct val="0"/>
                </a:spcBef>
                <a:buClrTx/>
                <a:buSzTx/>
                <a:buFontTx/>
                <a:buNone/>
              </a:pPr>
              <a:t>14</a:t>
            </a:fld>
            <a:endParaRPr lang="en-US" altLang="zh-CN" sz="1000"/>
          </a:p>
        </p:txBody>
      </p:sp>
      <p:pic>
        <p:nvPicPr>
          <p:cNvPr id="6" name="图片 5"/>
          <p:cNvPicPr>
            <a:picLocks noChangeAspect="1"/>
          </p:cNvPicPr>
          <p:nvPr/>
        </p:nvPicPr>
        <p:blipFill>
          <a:blip r:embed="rId2"/>
          <a:stretch>
            <a:fillRect/>
          </a:stretch>
        </p:blipFill>
        <p:spPr>
          <a:xfrm>
            <a:off x="323528" y="1235599"/>
            <a:ext cx="7776864" cy="5042218"/>
          </a:xfrm>
          <a:prstGeom prst="rect">
            <a:avLst/>
          </a:prstGeom>
        </p:spPr>
      </p:pic>
      <p:sp>
        <p:nvSpPr>
          <p:cNvPr id="7" name="文本框 6"/>
          <p:cNvSpPr txBox="1"/>
          <p:nvPr/>
        </p:nvSpPr>
        <p:spPr>
          <a:xfrm>
            <a:off x="4238745" y="1340768"/>
            <a:ext cx="3600400" cy="1261884"/>
          </a:xfrm>
          <a:prstGeom prst="rect">
            <a:avLst/>
          </a:prstGeom>
          <a:solidFill>
            <a:schemeClr val="accent2">
              <a:lumMod val="20000"/>
              <a:lumOff val="80000"/>
            </a:schemeClr>
          </a:solidFill>
          <a:ln>
            <a:solidFill>
              <a:schemeClr val="accent2">
                <a:lumMod val="20000"/>
                <a:lumOff val="80000"/>
              </a:schemeClr>
            </a:solidFill>
          </a:ln>
          <a:effectLst>
            <a:innerShdw blurRad="63500" dist="50800" dir="13500000">
              <a:prstClr val="black">
                <a:alpha val="50000"/>
              </a:prstClr>
            </a:innerShdw>
          </a:effectLst>
        </p:spPr>
        <p:txBody>
          <a:bodyPr wrap="square" rtlCol="0">
            <a:spAutoFit/>
          </a:bodyPr>
          <a:lstStyle/>
          <a:p>
            <a:pPr algn="just"/>
            <a:r>
              <a:rPr lang="el-GR" altLang="zh-CN" sz="2400" b="1" i="1" dirty="0" smtClean="0">
                <a:solidFill>
                  <a:srgbClr val="FF0000"/>
                </a:solidFill>
              </a:rPr>
              <a:t>λ</a:t>
            </a:r>
            <a:r>
              <a:rPr lang="en-US" altLang="zh-CN" sz="2400" b="1" i="1" dirty="0" smtClean="0">
                <a:solidFill>
                  <a:srgbClr val="FF0000"/>
                </a:solidFill>
              </a:rPr>
              <a:t>=c*T=c/f      </a:t>
            </a:r>
            <a:r>
              <a:rPr lang="zh-CN" altLang="en-US" sz="2400" dirty="0" smtClean="0"/>
              <a:t>其中，</a:t>
            </a:r>
            <a:r>
              <a:rPr lang="en-US" altLang="zh-CN" sz="2400" i="1" dirty="0" smtClean="0"/>
              <a:t>c</a:t>
            </a:r>
            <a:r>
              <a:rPr lang="zh-CN" altLang="en-US" sz="2400" dirty="0" smtClean="0"/>
              <a:t>是光速，</a:t>
            </a:r>
            <a:r>
              <a:rPr lang="en-US" altLang="zh-CN" sz="2400" i="1" dirty="0" smtClean="0"/>
              <a:t>3×10</a:t>
            </a:r>
            <a:r>
              <a:rPr lang="en-US" altLang="zh-CN" sz="2400" i="1" baseline="30000" dirty="0" smtClean="0"/>
              <a:t>8</a:t>
            </a:r>
            <a:r>
              <a:rPr lang="en-US" altLang="zh-CN" sz="2400" i="1" dirty="0" smtClean="0"/>
              <a:t>m/s</a:t>
            </a:r>
            <a:r>
              <a:rPr lang="zh-CN" altLang="en-US" sz="2400" dirty="0" smtClean="0"/>
              <a:t>，</a:t>
            </a:r>
            <a:r>
              <a:rPr lang="en-US" altLang="zh-CN" sz="2400" i="1" dirty="0" smtClean="0"/>
              <a:t>f</a:t>
            </a:r>
            <a:r>
              <a:rPr lang="zh-CN" altLang="en-US" sz="2400" dirty="0" smtClean="0"/>
              <a:t>的单位是</a:t>
            </a:r>
            <a:r>
              <a:rPr lang="en-US" altLang="zh-CN" sz="2400" i="1" dirty="0" smtClean="0"/>
              <a:t>Hz</a:t>
            </a:r>
            <a:r>
              <a:rPr lang="zh-CN" altLang="en-US" sz="2400" dirty="0" smtClean="0"/>
              <a:t>，波长的单位是</a:t>
            </a:r>
            <a:r>
              <a:rPr lang="en-US" altLang="zh-CN" sz="2400" i="1" dirty="0" smtClean="0"/>
              <a:t>m</a:t>
            </a:r>
            <a:r>
              <a:rPr lang="zh-CN" altLang="en-US" sz="2800" dirty="0" smtClean="0"/>
              <a:t>。</a:t>
            </a:r>
            <a:endParaRPr lang="zh-CN" altLang="en-US" sz="2800" baseline="30000" dirty="0"/>
          </a:p>
        </p:txBody>
      </p:sp>
      <p:pic>
        <p:nvPicPr>
          <p:cNvPr id="2" name="图片 1"/>
          <p:cNvPicPr>
            <a:picLocks noChangeAspect="1"/>
          </p:cNvPicPr>
          <p:nvPr/>
        </p:nvPicPr>
        <p:blipFill>
          <a:blip r:embed="rId3"/>
          <a:stretch>
            <a:fillRect/>
          </a:stretch>
        </p:blipFill>
        <p:spPr>
          <a:xfrm>
            <a:off x="395536" y="2852936"/>
            <a:ext cx="8160190" cy="3530050"/>
          </a:xfrm>
          <a:prstGeom prst="rect">
            <a:avLst/>
          </a:prstGeom>
        </p:spPr>
      </p:pic>
    </p:spTree>
    <p:extLst>
      <p:ext uri="{BB962C8B-B14F-4D97-AF65-F5344CB8AC3E}">
        <p14:creationId xmlns:p14="http://schemas.microsoft.com/office/powerpoint/2010/main" val="35900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5050904" cy="838201"/>
          </a:xfrm>
        </p:spPr>
        <p:txBody>
          <a:bodyPr/>
          <a:lstStyle/>
          <a:p>
            <a:pPr eaLnBrk="1" hangingPunct="1"/>
            <a:r>
              <a:rPr lang="zh-CN" altLang="en-US" sz="4000" dirty="0">
                <a:latin typeface="微软雅黑" panose="020B0503020204020204" pitchFamily="34" charset="-122"/>
                <a:ea typeface="微软雅黑" panose="020B0503020204020204" pitchFamily="34" charset="-122"/>
              </a:rPr>
              <a:t>常用频段代号</a:t>
            </a: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15</a:t>
            </a:fld>
            <a:endParaRPr lang="en-US" altLang="zh-CN"/>
          </a:p>
        </p:txBody>
      </p:sp>
      <p:pic>
        <p:nvPicPr>
          <p:cNvPr id="5" name="图片 4"/>
          <p:cNvPicPr>
            <a:picLocks noChangeAspect="1"/>
          </p:cNvPicPr>
          <p:nvPr/>
        </p:nvPicPr>
        <p:blipFill rotWithShape="1">
          <a:blip r:embed="rId2"/>
          <a:srcRect l="4943" t="11098" r="4117" b="1504"/>
          <a:stretch/>
        </p:blipFill>
        <p:spPr>
          <a:xfrm>
            <a:off x="683568" y="1268760"/>
            <a:ext cx="7488832" cy="5128222"/>
          </a:xfrm>
          <a:prstGeom prst="rect">
            <a:avLst/>
          </a:prstGeom>
        </p:spPr>
      </p:pic>
    </p:spTree>
    <p:extLst>
      <p:ext uri="{BB962C8B-B14F-4D97-AF65-F5344CB8AC3E}">
        <p14:creationId xmlns:p14="http://schemas.microsoft.com/office/powerpoint/2010/main" val="37132540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标题 2"/>
          <p:cNvSpPr>
            <a:spLocks noGrp="1"/>
          </p:cNvSpPr>
          <p:nvPr>
            <p:ph type="title"/>
          </p:nvPr>
        </p:nvSpPr>
        <p:spPr>
          <a:xfrm>
            <a:off x="467544" y="188640"/>
            <a:ext cx="7461448" cy="868958"/>
          </a:xfrm>
        </p:spPr>
        <p:txBody>
          <a:bodyPr/>
          <a:lstStyle/>
          <a:p>
            <a:r>
              <a:rPr lang="zh-CN" altLang="en-US" sz="4000" dirty="0">
                <a:latin typeface="微软雅黑" panose="020B0503020204020204" pitchFamily="34" charset="-122"/>
                <a:ea typeface="微软雅黑" panose="020B0503020204020204" pitchFamily="34" charset="-122"/>
              </a:rPr>
              <a:t>移动通信系统</a:t>
            </a:r>
          </a:p>
        </p:txBody>
      </p:sp>
      <p:sp>
        <p:nvSpPr>
          <p:cNvPr id="18435" name="内容占位符 3"/>
          <p:cNvSpPr>
            <a:spLocks noGrp="1"/>
          </p:cNvSpPr>
          <p:nvPr>
            <p:ph idx="1"/>
          </p:nvPr>
        </p:nvSpPr>
        <p:spPr>
          <a:xfrm>
            <a:off x="539552" y="1240805"/>
            <a:ext cx="8147248" cy="4801232"/>
          </a:xfrm>
        </p:spPr>
        <p:txBody>
          <a:bodyPr/>
          <a:lstStyle/>
          <a:p>
            <a:pPr eaLnBrk="1" hangingPunct="1">
              <a:lnSpc>
                <a:spcPts val="4000"/>
              </a:lnSpc>
            </a:pPr>
            <a:r>
              <a:rPr lang="en-US" altLang="zh-CN" sz="2800" b="1" dirty="0" smtClean="0">
                <a:latin typeface="Times New Roman" panose="02020603050405020304" pitchFamily="18" charset="0"/>
                <a:cs typeface="Times New Roman" panose="02020603050405020304" pitchFamily="18" charset="0"/>
              </a:rPr>
              <a:t>1G</a:t>
            </a:r>
            <a:r>
              <a:rPr lang="zh-CN" altLang="en-US" sz="2800" b="1" dirty="0" smtClean="0">
                <a:latin typeface="Times New Roman" panose="02020603050405020304" pitchFamily="18" charset="0"/>
                <a:cs typeface="Times New Roman" panose="02020603050405020304" pitchFamily="18" charset="0"/>
              </a:rPr>
              <a:t>：</a:t>
            </a:r>
            <a:r>
              <a:rPr lang="zh-CN" altLang="en-US" sz="2800" b="1" dirty="0" smtClean="0"/>
              <a:t>模拟制式，在公众应用领域已完全被淘汰。</a:t>
            </a:r>
            <a:endParaRPr lang="en-US" altLang="zh-CN" sz="2800" b="1" dirty="0" smtClean="0"/>
          </a:p>
          <a:p>
            <a:pPr eaLnBrk="1" hangingPunct="1">
              <a:lnSpc>
                <a:spcPts val="4000"/>
              </a:lnSpc>
            </a:pPr>
            <a:r>
              <a:rPr lang="en-US" altLang="zh-CN" sz="2800" b="1" dirty="0" smtClean="0">
                <a:latin typeface="Times New Roman" panose="02020603050405020304" pitchFamily="18" charset="0"/>
                <a:cs typeface="Times New Roman" panose="02020603050405020304" pitchFamily="18" charset="0"/>
              </a:rPr>
              <a:t>2G</a:t>
            </a:r>
            <a:r>
              <a:rPr lang="zh-CN" altLang="en-US" sz="2800" b="1"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GSM</a:t>
            </a:r>
            <a:r>
              <a:rPr lang="zh-CN" altLang="en-US" sz="2800" b="1" dirty="0" smtClean="0"/>
              <a:t>、</a:t>
            </a:r>
            <a:r>
              <a:rPr lang="en-US" altLang="zh-CN" sz="2800" b="1" dirty="0" smtClean="0">
                <a:latin typeface="Times New Roman" panose="02020603050405020304" pitchFamily="18" charset="0"/>
                <a:cs typeface="Times New Roman" panose="02020603050405020304" pitchFamily="18" charset="0"/>
              </a:rPr>
              <a:t>GPRS</a:t>
            </a:r>
            <a:r>
              <a:rPr lang="zh-CN" altLang="en-US" sz="2800" b="1" dirty="0" smtClean="0"/>
              <a:t>、</a:t>
            </a:r>
            <a:r>
              <a:rPr lang="en-US" altLang="zh-CN" sz="2800" b="1" dirty="0" smtClean="0">
                <a:latin typeface="Times New Roman" panose="02020603050405020304" pitchFamily="18" charset="0"/>
                <a:cs typeface="Times New Roman" panose="02020603050405020304" pitchFamily="18" charset="0"/>
              </a:rPr>
              <a:t>EDGE</a:t>
            </a:r>
            <a:r>
              <a:rPr lang="zh-CN" altLang="en-US" sz="2800" b="1" dirty="0" smtClean="0">
                <a:latin typeface="Times New Roman" panose="02020603050405020304" pitchFamily="18" charset="0"/>
                <a:cs typeface="Times New Roman" panose="02020603050405020304" pitchFamily="18" charset="0"/>
              </a:rPr>
              <a:t>和</a:t>
            </a:r>
            <a:r>
              <a:rPr lang="en-US" altLang="zh-CN" sz="2800" b="1" dirty="0" smtClean="0">
                <a:latin typeface="Times New Roman" panose="02020603050405020304" pitchFamily="18" charset="0"/>
                <a:cs typeface="Times New Roman" panose="02020603050405020304" pitchFamily="18" charset="0"/>
              </a:rPr>
              <a:t>CDMA-1X</a:t>
            </a:r>
            <a:r>
              <a:rPr lang="zh-CN" altLang="en-US" sz="2800" b="1" dirty="0" smtClean="0">
                <a:latin typeface="Times New Roman" panose="02020603050405020304" pitchFamily="18" charset="0"/>
                <a:cs typeface="Times New Roman" panose="02020603050405020304" pitchFamily="18" charset="0"/>
              </a:rPr>
              <a:t>。</a:t>
            </a:r>
            <a:endParaRPr lang="en-US" altLang="zh-CN" sz="2800" b="1" dirty="0" smtClean="0">
              <a:latin typeface="Times New Roman" panose="02020603050405020304" pitchFamily="18" charset="0"/>
              <a:cs typeface="Times New Roman" panose="02020603050405020304" pitchFamily="18" charset="0"/>
            </a:endParaRPr>
          </a:p>
          <a:p>
            <a:pPr eaLnBrk="1" hangingPunct="1">
              <a:lnSpc>
                <a:spcPts val="4000"/>
              </a:lnSpc>
            </a:pPr>
            <a:r>
              <a:rPr lang="en-US" altLang="zh-CN" sz="2800" b="1" dirty="0" smtClean="0">
                <a:latin typeface="Times New Roman" panose="02020603050405020304" pitchFamily="18" charset="0"/>
                <a:cs typeface="Times New Roman" panose="02020603050405020304" pitchFamily="18" charset="0"/>
              </a:rPr>
              <a:t>3G</a:t>
            </a:r>
            <a:r>
              <a:rPr lang="zh-CN" altLang="en-US" sz="2800" b="1"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2009</a:t>
            </a:r>
            <a:r>
              <a:rPr lang="zh-CN" altLang="en-US" sz="2800" b="1" dirty="0" smtClean="0">
                <a:latin typeface="Times New Roman" panose="02020603050405020304" pitchFamily="18" charset="0"/>
                <a:cs typeface="Times New Roman" panose="02020603050405020304" pitchFamily="18" charset="0"/>
              </a:rPr>
              <a:t>年工信部正式发放了</a:t>
            </a:r>
            <a:r>
              <a:rPr lang="en-US" altLang="zh-CN" sz="2800" b="1" dirty="0" smtClean="0">
                <a:latin typeface="Times New Roman" panose="02020603050405020304" pitchFamily="18" charset="0"/>
                <a:cs typeface="Times New Roman" panose="02020603050405020304" pitchFamily="18" charset="0"/>
              </a:rPr>
              <a:t>3G</a:t>
            </a:r>
            <a:r>
              <a:rPr lang="zh-CN" altLang="en-US" sz="2800" b="1" dirty="0" smtClean="0">
                <a:latin typeface="Times New Roman" panose="02020603050405020304" pitchFamily="18" charset="0"/>
                <a:cs typeface="Times New Roman" panose="02020603050405020304" pitchFamily="18" charset="0"/>
              </a:rPr>
              <a:t>牌照。</a:t>
            </a:r>
            <a:endParaRPr lang="en-US" altLang="zh-CN" sz="2800" b="1" dirty="0" smtClean="0">
              <a:latin typeface="Times New Roman" panose="02020603050405020304" pitchFamily="18" charset="0"/>
              <a:cs typeface="Times New Roman" panose="02020603050405020304" pitchFamily="18" charset="0"/>
            </a:endParaRPr>
          </a:p>
          <a:p>
            <a:pPr eaLnBrk="1" hangingPunct="1">
              <a:lnSpc>
                <a:spcPts val="4000"/>
              </a:lnSpc>
              <a:buFont typeface="Wingdings" panose="05000000000000000000" pitchFamily="2" charset="2"/>
              <a:buChar char="Ø"/>
            </a:pPr>
            <a:r>
              <a:rPr lang="zh-CN" altLang="en-US" sz="2800" b="1" dirty="0" smtClean="0">
                <a:latin typeface="Times New Roman" panose="02020603050405020304" pitchFamily="18" charset="0"/>
                <a:cs typeface="Times New Roman" panose="02020603050405020304" pitchFamily="18" charset="0"/>
              </a:rPr>
              <a:t>中国移动：</a:t>
            </a:r>
            <a:r>
              <a:rPr lang="en-US" altLang="zh-CN" sz="2800" b="1" dirty="0" smtClean="0">
                <a:latin typeface="Times New Roman" panose="02020603050405020304" pitchFamily="18" charset="0"/>
                <a:cs typeface="Times New Roman" panose="02020603050405020304" pitchFamily="18" charset="0"/>
              </a:rPr>
              <a:t>TD-SCDMA</a:t>
            </a:r>
          </a:p>
          <a:p>
            <a:pPr eaLnBrk="1" hangingPunct="1">
              <a:lnSpc>
                <a:spcPts val="4000"/>
              </a:lnSpc>
              <a:buFont typeface="Wingdings" panose="05000000000000000000" pitchFamily="2" charset="2"/>
              <a:buChar char="Ø"/>
            </a:pPr>
            <a:r>
              <a:rPr lang="zh-CN" altLang="en-US" sz="2800" b="1" dirty="0" smtClean="0">
                <a:latin typeface="Times New Roman" panose="02020603050405020304" pitchFamily="18" charset="0"/>
                <a:cs typeface="Times New Roman" panose="02020603050405020304" pitchFamily="18" charset="0"/>
              </a:rPr>
              <a:t>中国联通：</a:t>
            </a:r>
            <a:r>
              <a:rPr lang="en-US" altLang="zh-CN" sz="2800" b="1" dirty="0" smtClean="0">
                <a:latin typeface="Times New Roman" panose="02020603050405020304" pitchFamily="18" charset="0"/>
                <a:cs typeface="Times New Roman" panose="02020603050405020304" pitchFamily="18" charset="0"/>
              </a:rPr>
              <a:t>WCDMA</a:t>
            </a:r>
          </a:p>
          <a:p>
            <a:pPr eaLnBrk="1" hangingPunct="1">
              <a:lnSpc>
                <a:spcPts val="4000"/>
              </a:lnSpc>
              <a:buFont typeface="Wingdings" panose="05000000000000000000" pitchFamily="2" charset="2"/>
              <a:buChar char="Ø"/>
            </a:pPr>
            <a:r>
              <a:rPr lang="zh-CN" altLang="en-US" sz="2800" b="1" dirty="0" smtClean="0">
                <a:latin typeface="Times New Roman" panose="02020603050405020304" pitchFamily="18" charset="0"/>
                <a:cs typeface="Times New Roman" panose="02020603050405020304" pitchFamily="18" charset="0"/>
              </a:rPr>
              <a:t>中国电信：</a:t>
            </a:r>
            <a:r>
              <a:rPr lang="en-US" altLang="zh-CN" sz="2800" b="1" dirty="0" smtClean="0">
                <a:latin typeface="Times New Roman" panose="02020603050405020304" pitchFamily="18" charset="0"/>
                <a:cs typeface="Times New Roman" panose="02020603050405020304" pitchFamily="18" charset="0"/>
              </a:rPr>
              <a:t>CDMA2000</a:t>
            </a:r>
          </a:p>
          <a:p>
            <a:pPr eaLnBrk="1" hangingPunct="1">
              <a:lnSpc>
                <a:spcPts val="4000"/>
              </a:lnSpc>
            </a:pPr>
            <a:r>
              <a:rPr lang="en-US" altLang="zh-CN" sz="2800" b="1" dirty="0" smtClean="0">
                <a:latin typeface="Times New Roman" panose="02020603050405020304" pitchFamily="18" charset="0"/>
                <a:cs typeface="Times New Roman" panose="02020603050405020304" pitchFamily="18" charset="0"/>
              </a:rPr>
              <a:t>4G</a:t>
            </a:r>
            <a:r>
              <a:rPr lang="zh-CN" altLang="en-US" sz="2800" b="1"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TDD-LTE</a:t>
            </a:r>
            <a:r>
              <a:rPr lang="zh-CN" altLang="en-US" sz="2800" b="1"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FDD-LTE</a:t>
            </a:r>
          </a:p>
          <a:p>
            <a:pPr eaLnBrk="1" hangingPunct="1">
              <a:lnSpc>
                <a:spcPts val="4000"/>
              </a:lnSpc>
            </a:pPr>
            <a:r>
              <a:rPr lang="en-US" altLang="zh-CN" sz="2800" b="1" dirty="0" smtClean="0">
                <a:latin typeface="Times New Roman" panose="02020603050405020304" pitchFamily="18" charset="0"/>
                <a:cs typeface="Times New Roman" panose="02020603050405020304" pitchFamily="18" charset="0"/>
              </a:rPr>
              <a:t>5G</a:t>
            </a:r>
            <a:r>
              <a:rPr lang="zh-CN" altLang="en-US" sz="2800" b="1"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Massive MIMO</a:t>
            </a:r>
            <a:r>
              <a:rPr lang="zh-CN" altLang="en-US" sz="2800" b="1" dirty="0" smtClean="0">
                <a:latin typeface="Times New Roman" panose="02020603050405020304" pitchFamily="18" charset="0"/>
                <a:cs typeface="Times New Roman" panose="02020603050405020304" pitchFamily="18" charset="0"/>
              </a:rPr>
              <a:t>，毫米波</a:t>
            </a:r>
            <a:endParaRPr lang="zh-CN" altLang="en-US" sz="2800" b="1" dirty="0" smtClean="0"/>
          </a:p>
        </p:txBody>
      </p:sp>
      <p:sp>
        <p:nvSpPr>
          <p:cNvPr id="18436" name="灯片编号占位符 1"/>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6D71159-6607-4BBA-9A77-228A620E661F}" type="slidenum">
              <a:rPr lang="en-US" altLang="zh-CN" sz="1000"/>
              <a:pPr>
                <a:spcBef>
                  <a:spcPct val="0"/>
                </a:spcBef>
                <a:buClrTx/>
                <a:buSzTx/>
                <a:buFontTx/>
                <a:buNone/>
              </a:pPr>
              <a:t>16</a:t>
            </a:fld>
            <a:endParaRPr lang="en-US" altLang="zh-CN" sz="100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1"/>
          <p:cNvSpPr>
            <a:spLocks noGrp="1"/>
          </p:cNvSpPr>
          <p:nvPr>
            <p:ph type="title"/>
          </p:nvPr>
        </p:nvSpPr>
        <p:spPr>
          <a:xfrm>
            <a:off x="395535" y="242652"/>
            <a:ext cx="6478487" cy="735509"/>
          </a:xfrm>
        </p:spPr>
        <p:txBody>
          <a:bodyPr/>
          <a:lstStyle/>
          <a:p>
            <a:r>
              <a:rPr lang="zh-CN" altLang="en-US" sz="4000" dirty="0">
                <a:latin typeface="微软雅黑" panose="020B0503020204020204" pitchFamily="34" charset="-122"/>
                <a:ea typeface="微软雅黑" panose="020B0503020204020204" pitchFamily="34" charset="-122"/>
              </a:rPr>
              <a:t>个人移动通信</a:t>
            </a:r>
            <a:r>
              <a:rPr lang="zh-CN" altLang="en-US" sz="4000" dirty="0" smtClean="0">
                <a:latin typeface="微软雅黑" panose="020B0503020204020204" pitchFamily="34" charset="-122"/>
                <a:ea typeface="微软雅黑" panose="020B0503020204020204" pitchFamily="34" charset="-122"/>
              </a:rPr>
              <a:t>终端</a:t>
            </a:r>
            <a:r>
              <a:rPr lang="en-US" altLang="zh-CN" sz="4000" dirty="0" smtClean="0">
                <a:latin typeface="微软雅黑" panose="020B0503020204020204" pitchFamily="34" charset="-122"/>
                <a:ea typeface="微软雅黑" panose="020B0503020204020204" pitchFamily="34" charset="-122"/>
              </a:rPr>
              <a:t>(</a:t>
            </a:r>
            <a:r>
              <a:rPr lang="zh-CN" altLang="en-US" sz="4000" dirty="0" smtClean="0">
                <a:latin typeface="微软雅黑" panose="020B0503020204020204" pitchFamily="34" charset="-122"/>
                <a:ea typeface="微软雅黑" panose="020B0503020204020204" pitchFamily="34" charset="-122"/>
              </a:rPr>
              <a:t>手机</a:t>
            </a:r>
            <a:r>
              <a:rPr lang="en-US" altLang="zh-CN" sz="4000" dirty="0" smtClean="0">
                <a:latin typeface="微软雅黑" panose="020B0503020204020204" pitchFamily="34" charset="-122"/>
                <a:ea typeface="微软雅黑" panose="020B0503020204020204" pitchFamily="34" charset="-122"/>
              </a:rPr>
              <a:t>)</a:t>
            </a:r>
            <a:r>
              <a:rPr lang="zh-CN" altLang="en-US" sz="4000" dirty="0" smtClean="0">
                <a:latin typeface="微软雅黑" panose="020B0503020204020204" pitchFamily="34" charset="-122"/>
                <a:ea typeface="微软雅黑" panose="020B0503020204020204" pitchFamily="34" charset="-122"/>
              </a:rPr>
              <a:t>史</a:t>
            </a:r>
            <a:endParaRPr lang="zh-CN" altLang="en-US" sz="4000" dirty="0">
              <a:latin typeface="微软雅黑" panose="020B0503020204020204" pitchFamily="34" charset="-122"/>
              <a:ea typeface="微软雅黑" panose="020B0503020204020204" pitchFamily="34" charset="-122"/>
            </a:endParaRPr>
          </a:p>
        </p:txBody>
      </p:sp>
      <p:sp>
        <p:nvSpPr>
          <p:cNvPr id="1946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ACCDA430-71C8-4BF0-8DCF-8EDF6F2E2A49}" type="slidenum">
              <a:rPr lang="en-US" altLang="zh-CN" sz="1000"/>
              <a:pPr>
                <a:spcBef>
                  <a:spcPct val="0"/>
                </a:spcBef>
                <a:buClrTx/>
                <a:buSzTx/>
                <a:buFontTx/>
                <a:buNone/>
              </a:pPr>
              <a:t>17</a:t>
            </a:fld>
            <a:endParaRPr lang="en-US" altLang="zh-CN" sz="1000"/>
          </a:p>
        </p:txBody>
      </p:sp>
      <p:sp>
        <p:nvSpPr>
          <p:cNvPr id="6" name="文本占位符 2"/>
          <p:cNvSpPr txBox="1">
            <a:spLocks/>
          </p:cNvSpPr>
          <p:nvPr/>
        </p:nvSpPr>
        <p:spPr bwMode="auto">
          <a:xfrm>
            <a:off x="340082" y="1638282"/>
            <a:ext cx="8768422" cy="850219"/>
          </a:xfrm>
          <a:prstGeom prst="rect">
            <a:avLst/>
          </a:prstGeom>
          <a:noFill/>
          <a:ln w="9525">
            <a:noFill/>
            <a:miter lim="800000"/>
            <a:headEnd/>
            <a:tailEnd/>
          </a:ln>
          <a:effectLst/>
        </p:spPr>
        <p:txBody>
          <a:bodyPr/>
          <a:lstStyle/>
          <a:p>
            <a:pPr marL="342900" indent="-342900" eaLnBrk="1" hangingPunct="1">
              <a:spcBef>
                <a:spcPct val="20000"/>
              </a:spcBef>
              <a:buClr>
                <a:schemeClr val="tx2"/>
              </a:buClr>
              <a:buSzPct val="70000"/>
              <a:buFont typeface="Wingdings" pitchFamily="2" charset="2"/>
              <a:buChar char="l"/>
              <a:defRPr/>
            </a:pPr>
            <a:r>
              <a:rPr lang="en-US" altLang="zh-CN" sz="3000" b="1" kern="0" dirty="0" smtClean="0">
                <a:ea typeface="+mn-ea"/>
                <a:cs typeface="Times New Roman" panose="02020603050405020304" pitchFamily="18" charset="0"/>
              </a:rPr>
              <a:t>1902</a:t>
            </a:r>
            <a:r>
              <a:rPr lang="zh-CN" altLang="en-US" sz="3000" b="1" kern="0" dirty="0" smtClean="0">
                <a:ea typeface="+mn-ea"/>
                <a:cs typeface="Times New Roman" panose="02020603050405020304" pitchFamily="18" charset="0"/>
              </a:rPr>
              <a:t>年，内森</a:t>
            </a:r>
            <a:r>
              <a:rPr lang="en-US" altLang="zh-CN" sz="3000" b="1" kern="0" dirty="0" smtClean="0">
                <a:ea typeface="+mn-ea"/>
                <a:cs typeface="Times New Roman" panose="02020603050405020304" pitchFamily="18" charset="0"/>
              </a:rPr>
              <a:t>.</a:t>
            </a:r>
            <a:r>
              <a:rPr lang="zh-CN" altLang="en-US" sz="3000" b="1" kern="0" dirty="0" smtClean="0">
                <a:ea typeface="+mn-ea"/>
                <a:cs typeface="Times New Roman" panose="02020603050405020304" pitchFamily="18" charset="0"/>
              </a:rPr>
              <a:t>斯塔不菲尔德</a:t>
            </a:r>
            <a:r>
              <a:rPr lang="en-US" altLang="zh-CN" sz="3000" b="1" kern="0" dirty="0">
                <a:ea typeface="+mn-ea"/>
                <a:cs typeface="Times New Roman" panose="02020603050405020304" pitchFamily="18" charset="0"/>
              </a:rPr>
              <a:t> </a:t>
            </a:r>
            <a:r>
              <a:rPr lang="zh-CN" altLang="en-US" sz="3000" b="1" kern="0" dirty="0" smtClean="0">
                <a:ea typeface="+mn-ea"/>
                <a:cs typeface="Times New Roman" panose="02020603050405020304" pitchFamily="18" charset="0"/>
              </a:rPr>
              <a:t>第一部无线电话。</a:t>
            </a:r>
            <a:endParaRPr lang="en-US" altLang="zh-CN" sz="3000" b="1" kern="0" dirty="0">
              <a:ea typeface="+mn-ea"/>
              <a:cs typeface="Times New Roman" panose="02020603050405020304" pitchFamily="18" charset="0"/>
            </a:endParaRPr>
          </a:p>
        </p:txBody>
      </p:sp>
      <p:sp>
        <p:nvSpPr>
          <p:cNvPr id="19463" name="文本占位符 2"/>
          <p:cNvSpPr txBox="1">
            <a:spLocks/>
          </p:cNvSpPr>
          <p:nvPr/>
        </p:nvSpPr>
        <p:spPr bwMode="auto">
          <a:xfrm>
            <a:off x="336764" y="1638282"/>
            <a:ext cx="7631228" cy="7355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57200" indent="-4572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pPr>
            <a:r>
              <a:rPr lang="en-US" altLang="zh-CN" b="1" kern="0" dirty="0" smtClean="0">
                <a:latin typeface="+mn-lt"/>
                <a:ea typeface="+mn-ea"/>
              </a:rPr>
              <a:t>1938</a:t>
            </a:r>
            <a:r>
              <a:rPr lang="zh-CN" altLang="en-US" b="1" kern="0" dirty="0" smtClean="0">
                <a:latin typeface="+mn-lt"/>
                <a:ea typeface="+mn-ea"/>
              </a:rPr>
              <a:t>年，贝尔实验室移动电话；</a:t>
            </a:r>
            <a:endParaRPr lang="en-US" altLang="zh-CN" sz="3200" b="1" dirty="0">
              <a:latin typeface="宋体" panose="02010600030101010101" pitchFamily="2" charset="-122"/>
            </a:endParaRPr>
          </a:p>
        </p:txBody>
      </p:sp>
      <p:sp>
        <p:nvSpPr>
          <p:cNvPr id="8" name="文本占位符 2"/>
          <p:cNvSpPr txBox="1">
            <a:spLocks/>
          </p:cNvSpPr>
          <p:nvPr/>
        </p:nvSpPr>
        <p:spPr bwMode="auto">
          <a:xfrm>
            <a:off x="337879" y="1629790"/>
            <a:ext cx="6593798" cy="10641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t>1943</a:t>
            </a:r>
            <a:r>
              <a:rPr lang="zh-CN" altLang="en-US" sz="3200" b="1" dirty="0" smtClean="0"/>
              <a:t>年</a:t>
            </a:r>
            <a:endParaRPr lang="en-US" altLang="zh-CN" sz="3200" dirty="0"/>
          </a:p>
        </p:txBody>
      </p:sp>
      <p:sp>
        <p:nvSpPr>
          <p:cNvPr id="9" name="文本占位符 2"/>
          <p:cNvSpPr txBox="1">
            <a:spLocks/>
          </p:cNvSpPr>
          <p:nvPr/>
        </p:nvSpPr>
        <p:spPr bwMode="auto">
          <a:xfrm>
            <a:off x="320805" y="1626679"/>
            <a:ext cx="6480720" cy="117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t>1973</a:t>
            </a:r>
            <a:r>
              <a:rPr lang="zh-CN" altLang="en-US" sz="3200" b="1" dirty="0" smtClean="0"/>
              <a:t>年，摩托，第一步民用手机</a:t>
            </a:r>
            <a:endParaRPr lang="zh-CN" altLang="en-US" sz="3200" b="1" dirty="0"/>
          </a:p>
        </p:txBody>
      </p:sp>
      <p:sp>
        <p:nvSpPr>
          <p:cNvPr id="3" name="AutoShape 2" descr="http://image109.360doc.com/DownloadImg/2017/11/2114/116780439_1_2017112102222414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848" y="2552572"/>
            <a:ext cx="2228850" cy="2600325"/>
          </a:xfrm>
          <a:prstGeom prst="rect">
            <a:avLst/>
          </a:prstGeo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68679" y="2336516"/>
            <a:ext cx="3400425" cy="3638550"/>
          </a:xfrm>
          <a:prstGeom prst="rect">
            <a:avLst/>
          </a:prstGeom>
        </p:spPr>
      </p:pic>
      <p:pic>
        <p:nvPicPr>
          <p:cNvPr id="11" name="图片 1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5736" y="2488501"/>
            <a:ext cx="5191125" cy="3638550"/>
          </a:xfrm>
          <a:prstGeom prst="rect">
            <a:avLst/>
          </a:prstGeom>
        </p:spPr>
      </p:pic>
      <p:pic>
        <p:nvPicPr>
          <p:cNvPr id="12" name="图片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3296888"/>
            <a:ext cx="4572000" cy="2143125"/>
          </a:xfrm>
          <a:prstGeom prst="rect">
            <a:avLst/>
          </a:prstGeom>
        </p:spPr>
      </p:pic>
      <p:sp>
        <p:nvSpPr>
          <p:cNvPr id="19" name="文本占位符 2"/>
          <p:cNvSpPr txBox="1">
            <a:spLocks/>
          </p:cNvSpPr>
          <p:nvPr/>
        </p:nvSpPr>
        <p:spPr bwMode="auto">
          <a:xfrm>
            <a:off x="320805" y="1617941"/>
            <a:ext cx="6480720" cy="117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t>1983</a:t>
            </a:r>
            <a:r>
              <a:rPr lang="zh-CN" altLang="en-US" sz="3200" b="1" dirty="0" smtClean="0"/>
              <a:t>年，摩托，</a:t>
            </a:r>
            <a:r>
              <a:rPr lang="en-US" altLang="zh-CN" sz="3200" b="1" dirty="0" smtClean="0"/>
              <a:t>TAC8000X</a:t>
            </a:r>
            <a:endParaRPr lang="zh-CN" altLang="en-US" sz="3200" b="1" dirty="0"/>
          </a:p>
        </p:txBody>
      </p:sp>
      <p:sp>
        <p:nvSpPr>
          <p:cNvPr id="20" name="文本占位符 2"/>
          <p:cNvSpPr txBox="1">
            <a:spLocks/>
          </p:cNvSpPr>
          <p:nvPr/>
        </p:nvSpPr>
        <p:spPr bwMode="auto">
          <a:xfrm>
            <a:off x="343225" y="1647934"/>
            <a:ext cx="6480720" cy="117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t>2007</a:t>
            </a:r>
            <a:r>
              <a:rPr lang="zh-CN" altLang="en-US" sz="3200" b="1" dirty="0" smtClean="0"/>
              <a:t>，</a:t>
            </a:r>
            <a:r>
              <a:rPr lang="en-US" altLang="zh-CN" sz="3200" b="1" dirty="0" err="1" smtClean="0"/>
              <a:t>iphone</a:t>
            </a:r>
            <a:endParaRPr lang="zh-CN" altLang="en-US" sz="3200" b="1" dirty="0"/>
          </a:p>
        </p:txBody>
      </p:sp>
      <p:sp>
        <p:nvSpPr>
          <p:cNvPr id="21" name="文本占位符 2"/>
          <p:cNvSpPr txBox="1">
            <a:spLocks/>
          </p:cNvSpPr>
          <p:nvPr/>
        </p:nvSpPr>
        <p:spPr bwMode="auto">
          <a:xfrm>
            <a:off x="360299" y="1624027"/>
            <a:ext cx="6480720" cy="117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t>1995</a:t>
            </a:r>
            <a:r>
              <a:rPr lang="zh-CN" altLang="en-US" sz="3200" b="1" dirty="0" smtClean="0"/>
              <a:t>年，摩托，第一步翻盖手机</a:t>
            </a:r>
            <a:endParaRPr lang="zh-CN" altLang="en-US" sz="3200" b="1" dirty="0"/>
          </a:p>
        </p:txBody>
      </p:sp>
      <p:pic>
        <p:nvPicPr>
          <p:cNvPr id="13" name="图片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66951" y="2463450"/>
            <a:ext cx="3810000" cy="3810000"/>
          </a:xfrm>
          <a:prstGeom prst="rect">
            <a:avLst/>
          </a:prstGeom>
        </p:spPr>
      </p:pic>
      <p:pic>
        <p:nvPicPr>
          <p:cNvPr id="14" name="图片 1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762333" y="2770840"/>
            <a:ext cx="1485900" cy="3238500"/>
          </a:xfrm>
          <a:prstGeom prst="rect">
            <a:avLst/>
          </a:prstGeom>
        </p:spPr>
      </p:pic>
      <p:pic>
        <p:nvPicPr>
          <p:cNvPr id="15" name="图片 1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627236" y="3005569"/>
            <a:ext cx="1895475" cy="2809875"/>
          </a:xfrm>
          <a:prstGeom prst="rect">
            <a:avLst/>
          </a:prstGeom>
        </p:spPr>
      </p:pic>
      <p:sp>
        <p:nvSpPr>
          <p:cNvPr id="25" name="文本占位符 2"/>
          <p:cNvSpPr txBox="1">
            <a:spLocks/>
          </p:cNvSpPr>
          <p:nvPr/>
        </p:nvSpPr>
        <p:spPr bwMode="auto">
          <a:xfrm>
            <a:off x="368307" y="1624476"/>
            <a:ext cx="8487091" cy="117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t>1998</a:t>
            </a:r>
            <a:r>
              <a:rPr lang="zh-CN" altLang="en-US" sz="3200" b="1" dirty="0" smtClean="0"/>
              <a:t>年，第一款滑盖手机，西门子</a:t>
            </a:r>
            <a:r>
              <a:rPr lang="en-US" altLang="zh-CN" sz="3200" b="1" dirty="0" smtClean="0"/>
              <a:t>SL1088</a:t>
            </a:r>
            <a:endParaRPr lang="zh-CN" altLang="en-US" sz="3200" b="1" dirty="0"/>
          </a:p>
        </p:txBody>
      </p:sp>
      <p:sp>
        <p:nvSpPr>
          <p:cNvPr id="26" name="文本占位符 2"/>
          <p:cNvSpPr txBox="1">
            <a:spLocks/>
          </p:cNvSpPr>
          <p:nvPr/>
        </p:nvSpPr>
        <p:spPr bwMode="auto">
          <a:xfrm>
            <a:off x="359282" y="1651030"/>
            <a:ext cx="7365206" cy="11710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r>
              <a:rPr lang="en-US" altLang="zh-CN" sz="3200" b="1" dirty="0" smtClean="0"/>
              <a:t>2008</a:t>
            </a:r>
            <a:r>
              <a:rPr lang="zh-CN" altLang="en-US" sz="3200" b="1" dirty="0" smtClean="0"/>
              <a:t>年，第一部安卓手机，</a:t>
            </a:r>
            <a:r>
              <a:rPr lang="en-US" altLang="zh-CN" sz="3200" b="1" dirty="0" smtClean="0"/>
              <a:t>HTC G1</a:t>
            </a:r>
            <a:endParaRPr lang="zh-CN" altLang="en-US" sz="3200" b="1" dirty="0"/>
          </a:p>
        </p:txBody>
      </p:sp>
      <p:pic>
        <p:nvPicPr>
          <p:cNvPr id="16" name="图片 15"/>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106641" y="2413010"/>
            <a:ext cx="5524500" cy="3667125"/>
          </a:xfrm>
          <a:prstGeom prst="rect">
            <a:avLst/>
          </a:prstGeom>
        </p:spPr>
      </p:pic>
      <p:pic>
        <p:nvPicPr>
          <p:cNvPr id="17" name="图片 16"/>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43624" y="2439564"/>
            <a:ext cx="4886325" cy="3562350"/>
          </a:xfrm>
          <a:prstGeom prst="rect">
            <a:avLst/>
          </a:prstGeom>
        </p:spPr>
      </p:pic>
      <p:pic>
        <p:nvPicPr>
          <p:cNvPr id="18" name="图片 17"/>
          <p:cNvPicPr>
            <a:picLocks noChangeAspect="1"/>
          </p:cNvPicPr>
          <p:nvPr/>
        </p:nvPicPr>
        <p:blipFill>
          <a:blip r:embed="rId11"/>
          <a:stretch>
            <a:fillRect/>
          </a:stretch>
        </p:blipFill>
        <p:spPr>
          <a:xfrm>
            <a:off x="857847" y="1184300"/>
            <a:ext cx="6795725" cy="5292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6"/>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5"/>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46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grpId="1" nodeType="clickEffect">
                                  <p:stCondLst>
                                    <p:cond delay="0"/>
                                  </p:stCondLst>
                                  <p:childTnLst>
                                    <p:animEffect transition="out" filter="fade">
                                      <p:cBhvr>
                                        <p:cTn id="24" dur="500"/>
                                        <p:tgtEl>
                                          <p:spTgt spid="19463"/>
                                        </p:tgtEl>
                                      </p:cBhvr>
                                    </p:animEffect>
                                    <p:set>
                                      <p:cBhvr>
                                        <p:cTn id="25" dur="1" fill="hold">
                                          <p:stCondLst>
                                            <p:cond delay="499"/>
                                          </p:stCondLst>
                                        </p:cTn>
                                        <p:tgtEl>
                                          <p:spTgt spid="19463"/>
                                        </p:tgtEl>
                                        <p:attrNameLst>
                                          <p:attrName>style.visibility</p:attrName>
                                        </p:attrNameLst>
                                      </p:cBhvr>
                                      <p:to>
                                        <p:strVal val="hidden"/>
                                      </p:to>
                                    </p:set>
                                  </p:childTnLst>
                                </p:cTn>
                              </p:par>
                              <p:par>
                                <p:cTn id="26" presetID="10" presetClass="exit" presetSubtype="0" fill="hold" nodeType="withEffect">
                                  <p:stCondLst>
                                    <p:cond delay="0"/>
                                  </p:stCondLst>
                                  <p:childTnLst>
                                    <p:animEffect transition="out" filter="fade">
                                      <p:cBhvr>
                                        <p:cTn id="27" dur="500"/>
                                        <p:tgtEl>
                                          <p:spTgt spid="7"/>
                                        </p:tgtEl>
                                      </p:cBhvr>
                                    </p:animEffect>
                                    <p:set>
                                      <p:cBhvr>
                                        <p:cTn id="28" dur="1" fill="hold">
                                          <p:stCondLst>
                                            <p:cond delay="499"/>
                                          </p:stCondLst>
                                        </p:cTn>
                                        <p:tgtEl>
                                          <p:spTgt spid="7"/>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grpId="1" nodeType="clickEffect">
                                  <p:stCondLst>
                                    <p:cond delay="0"/>
                                  </p:stCondLst>
                                  <p:childTnLst>
                                    <p:animEffect transition="out" filter="fade">
                                      <p:cBhvr>
                                        <p:cTn id="38" dur="500"/>
                                        <p:tgtEl>
                                          <p:spTgt spid="8"/>
                                        </p:tgtEl>
                                      </p:cBhvr>
                                    </p:animEffect>
                                    <p:set>
                                      <p:cBhvr>
                                        <p:cTn id="39" dur="1" fill="hold">
                                          <p:stCondLst>
                                            <p:cond delay="499"/>
                                          </p:stCondLst>
                                        </p:cTn>
                                        <p:tgtEl>
                                          <p:spTgt spid="8"/>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1"/>
                                        </p:tgtEl>
                                      </p:cBhvr>
                                    </p:animEffect>
                                    <p:set>
                                      <p:cBhvr>
                                        <p:cTn id="42" dur="1" fill="hold">
                                          <p:stCondLst>
                                            <p:cond delay="499"/>
                                          </p:stCondLst>
                                        </p:cTn>
                                        <p:tgtEl>
                                          <p:spTgt spid="11"/>
                                        </p:tgtEl>
                                        <p:attrNameLst>
                                          <p:attrName>style.visibility</p:attrName>
                                        </p:attrNameLst>
                                      </p:cBhvr>
                                      <p:to>
                                        <p:strVal val="hidden"/>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2"/>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500"/>
                                        <p:tgtEl>
                                          <p:spTgt spid="9"/>
                                        </p:tgtEl>
                                      </p:cBhvr>
                                    </p:animEffect>
                                    <p:set>
                                      <p:cBhvr>
                                        <p:cTn id="53" dur="1" fill="hold">
                                          <p:stCondLst>
                                            <p:cond delay="499"/>
                                          </p:stCondLst>
                                        </p:cTn>
                                        <p:tgtEl>
                                          <p:spTgt spid="9"/>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500"/>
                                        <p:tgtEl>
                                          <p:spTgt spid="12"/>
                                        </p:tgtEl>
                                      </p:cBhvr>
                                    </p:animEffect>
                                    <p:set>
                                      <p:cBhvr>
                                        <p:cTn id="56" dur="1" fill="hold">
                                          <p:stCondLst>
                                            <p:cond delay="499"/>
                                          </p:stCondLst>
                                        </p:cTn>
                                        <p:tgtEl>
                                          <p:spTgt spid="12"/>
                                        </p:tgtEl>
                                        <p:attrNameLst>
                                          <p:attrName>style.visibility</p:attrName>
                                        </p:attrNameLst>
                                      </p:cBhvr>
                                      <p:to>
                                        <p:strVal val="hidden"/>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9"/>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13"/>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0" presetClass="exit" presetSubtype="0" fill="hold" grpId="1" nodeType="clickEffect">
                                  <p:stCondLst>
                                    <p:cond delay="0"/>
                                  </p:stCondLst>
                                  <p:childTnLst>
                                    <p:animEffect transition="out" filter="fade">
                                      <p:cBhvr>
                                        <p:cTn id="66" dur="500"/>
                                        <p:tgtEl>
                                          <p:spTgt spid="19"/>
                                        </p:tgtEl>
                                      </p:cBhvr>
                                    </p:animEffect>
                                    <p:set>
                                      <p:cBhvr>
                                        <p:cTn id="67" dur="1" fill="hold">
                                          <p:stCondLst>
                                            <p:cond delay="499"/>
                                          </p:stCondLst>
                                        </p:cTn>
                                        <p:tgtEl>
                                          <p:spTgt spid="19"/>
                                        </p:tgtEl>
                                        <p:attrNameLst>
                                          <p:attrName>style.visibility</p:attrName>
                                        </p:attrNameLst>
                                      </p:cBhvr>
                                      <p:to>
                                        <p:strVal val="hidden"/>
                                      </p:to>
                                    </p:set>
                                  </p:childTnLst>
                                </p:cTn>
                              </p:par>
                              <p:par>
                                <p:cTn id="68" presetID="10" presetClass="exit" presetSubtype="0" fill="hold" nodeType="withEffect">
                                  <p:stCondLst>
                                    <p:cond delay="0"/>
                                  </p:stCondLst>
                                  <p:childTnLst>
                                    <p:animEffect transition="out" filter="fade">
                                      <p:cBhvr>
                                        <p:cTn id="69" dur="500"/>
                                        <p:tgtEl>
                                          <p:spTgt spid="13"/>
                                        </p:tgtEl>
                                      </p:cBhvr>
                                    </p:animEffect>
                                    <p:set>
                                      <p:cBhvr>
                                        <p:cTn id="70" dur="1" fill="hold">
                                          <p:stCondLst>
                                            <p:cond delay="499"/>
                                          </p:stCondLst>
                                        </p:cTn>
                                        <p:tgtEl>
                                          <p:spTgt spid="13"/>
                                        </p:tgtEl>
                                        <p:attrNameLst>
                                          <p:attrName>style.visibility</p:attrName>
                                        </p:attrNameLst>
                                      </p:cBhvr>
                                      <p:to>
                                        <p:strVal val="hidden"/>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21"/>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4"/>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xit" presetSubtype="0" fill="hold" grpId="1" nodeType="clickEffect">
                                  <p:stCondLst>
                                    <p:cond delay="0"/>
                                  </p:stCondLst>
                                  <p:childTnLst>
                                    <p:animEffect transition="out" filter="fade">
                                      <p:cBhvr>
                                        <p:cTn id="80" dur="500"/>
                                        <p:tgtEl>
                                          <p:spTgt spid="21"/>
                                        </p:tgtEl>
                                      </p:cBhvr>
                                    </p:animEffect>
                                    <p:set>
                                      <p:cBhvr>
                                        <p:cTn id="81" dur="1" fill="hold">
                                          <p:stCondLst>
                                            <p:cond delay="499"/>
                                          </p:stCondLst>
                                        </p:cTn>
                                        <p:tgtEl>
                                          <p:spTgt spid="21"/>
                                        </p:tgtEl>
                                        <p:attrNameLst>
                                          <p:attrName>style.visibility</p:attrName>
                                        </p:attrNameLst>
                                      </p:cBhvr>
                                      <p:to>
                                        <p:strVal val="hidden"/>
                                      </p:to>
                                    </p:set>
                                  </p:childTnLst>
                                </p:cTn>
                              </p:par>
                              <p:par>
                                <p:cTn id="82" presetID="10" presetClass="exit" presetSubtype="0" fill="hold" nodeType="withEffect">
                                  <p:stCondLst>
                                    <p:cond delay="0"/>
                                  </p:stCondLst>
                                  <p:childTnLst>
                                    <p:animEffect transition="out" filter="fade">
                                      <p:cBhvr>
                                        <p:cTn id="83" dur="500"/>
                                        <p:tgtEl>
                                          <p:spTgt spid="14"/>
                                        </p:tgtEl>
                                      </p:cBhvr>
                                    </p:animEffect>
                                    <p:set>
                                      <p:cBhvr>
                                        <p:cTn id="84" dur="1" fill="hold">
                                          <p:stCondLst>
                                            <p:cond delay="499"/>
                                          </p:stCondLst>
                                        </p:cTn>
                                        <p:tgtEl>
                                          <p:spTgt spid="14"/>
                                        </p:tgtEl>
                                        <p:attrNameLst>
                                          <p:attrName>style.visibility</p:attrName>
                                        </p:attrNameLst>
                                      </p:cBhvr>
                                      <p:to>
                                        <p:strVal val="hidden"/>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25"/>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15"/>
                                        </p:tgtEl>
                                        <p:attrNameLst>
                                          <p:attrName>style.visibility</p:attrName>
                                        </p:attrNameLst>
                                      </p:cBhvr>
                                      <p:to>
                                        <p:strVal val="visible"/>
                                      </p:to>
                                    </p:set>
                                  </p:childTnLst>
                                </p:cTn>
                              </p:par>
                            </p:childTnLst>
                          </p:cTn>
                        </p:par>
                      </p:childTnLst>
                    </p:cTn>
                  </p:par>
                  <p:par>
                    <p:cTn id="91" fill="hold">
                      <p:stCondLst>
                        <p:cond delay="indefinite"/>
                      </p:stCondLst>
                      <p:childTnLst>
                        <p:par>
                          <p:cTn id="92" fill="hold">
                            <p:stCondLst>
                              <p:cond delay="0"/>
                            </p:stCondLst>
                            <p:childTnLst>
                              <p:par>
                                <p:cTn id="93" presetID="10" presetClass="exit" presetSubtype="0" fill="hold" grpId="1" nodeType="clickEffect">
                                  <p:stCondLst>
                                    <p:cond delay="0"/>
                                  </p:stCondLst>
                                  <p:childTnLst>
                                    <p:animEffect transition="out" filter="fade">
                                      <p:cBhvr>
                                        <p:cTn id="94" dur="500"/>
                                        <p:tgtEl>
                                          <p:spTgt spid="25"/>
                                        </p:tgtEl>
                                      </p:cBhvr>
                                    </p:animEffect>
                                    <p:set>
                                      <p:cBhvr>
                                        <p:cTn id="95" dur="1" fill="hold">
                                          <p:stCondLst>
                                            <p:cond delay="499"/>
                                          </p:stCondLst>
                                        </p:cTn>
                                        <p:tgtEl>
                                          <p:spTgt spid="25"/>
                                        </p:tgtEl>
                                        <p:attrNameLst>
                                          <p:attrName>style.visibility</p:attrName>
                                        </p:attrNameLst>
                                      </p:cBhvr>
                                      <p:to>
                                        <p:strVal val="hidden"/>
                                      </p:to>
                                    </p:set>
                                  </p:childTnLst>
                                </p:cTn>
                              </p:par>
                              <p:par>
                                <p:cTn id="96" presetID="10" presetClass="exit" presetSubtype="0" fill="hold" nodeType="withEffect">
                                  <p:stCondLst>
                                    <p:cond delay="0"/>
                                  </p:stCondLst>
                                  <p:childTnLst>
                                    <p:animEffect transition="out" filter="fade">
                                      <p:cBhvr>
                                        <p:cTn id="97" dur="500"/>
                                        <p:tgtEl>
                                          <p:spTgt spid="15"/>
                                        </p:tgtEl>
                                      </p:cBhvr>
                                    </p:animEffect>
                                    <p:set>
                                      <p:cBhvr>
                                        <p:cTn id="98" dur="1" fill="hold">
                                          <p:stCondLst>
                                            <p:cond delay="499"/>
                                          </p:stCondLst>
                                        </p:cTn>
                                        <p:tgtEl>
                                          <p:spTgt spid="15"/>
                                        </p:tgtEl>
                                        <p:attrNameLst>
                                          <p:attrName>style.visibility</p:attrName>
                                        </p:attrNameLst>
                                      </p:cBhvr>
                                      <p:to>
                                        <p:strVal val="hidden"/>
                                      </p:to>
                                    </p:set>
                                  </p:childTnLst>
                                </p:cTn>
                              </p:par>
                            </p:childTnLst>
                          </p:cTn>
                        </p:par>
                      </p:childTnLst>
                    </p:cTn>
                  </p:par>
                  <p:par>
                    <p:cTn id="99" fill="hold">
                      <p:stCondLst>
                        <p:cond delay="indefinite"/>
                      </p:stCondLst>
                      <p:childTnLst>
                        <p:par>
                          <p:cTn id="100" fill="hold">
                            <p:stCondLst>
                              <p:cond delay="0"/>
                            </p:stCondLst>
                            <p:childTnLst>
                              <p:par>
                                <p:cTn id="101" presetID="1" presetClass="entr" presetSubtype="0" fill="hold" grpId="0" nodeType="clickEffect">
                                  <p:stCondLst>
                                    <p:cond delay="0"/>
                                  </p:stCondLst>
                                  <p:childTnLst>
                                    <p:set>
                                      <p:cBhvr>
                                        <p:cTn id="102" dur="1" fill="hold">
                                          <p:stCondLst>
                                            <p:cond delay="0"/>
                                          </p:stCondLst>
                                        </p:cTn>
                                        <p:tgtEl>
                                          <p:spTgt spid="20"/>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16"/>
                                        </p:tgtEl>
                                        <p:attrNameLst>
                                          <p:attrName>style.visibility</p:attrName>
                                        </p:attrNameLst>
                                      </p:cBhvr>
                                      <p:to>
                                        <p:strVal val="visible"/>
                                      </p:to>
                                    </p:set>
                                  </p:childTnLst>
                                </p:cTn>
                              </p:par>
                            </p:childTnLst>
                          </p:cTn>
                        </p:par>
                      </p:childTnLst>
                    </p:cTn>
                  </p:par>
                  <p:par>
                    <p:cTn id="105" fill="hold">
                      <p:stCondLst>
                        <p:cond delay="indefinite"/>
                      </p:stCondLst>
                      <p:childTnLst>
                        <p:par>
                          <p:cTn id="106" fill="hold">
                            <p:stCondLst>
                              <p:cond delay="0"/>
                            </p:stCondLst>
                            <p:childTnLst>
                              <p:par>
                                <p:cTn id="107" presetID="10" presetClass="exit" presetSubtype="0" fill="hold" grpId="1" nodeType="clickEffect">
                                  <p:stCondLst>
                                    <p:cond delay="0"/>
                                  </p:stCondLst>
                                  <p:childTnLst>
                                    <p:animEffect transition="out" filter="fade">
                                      <p:cBhvr>
                                        <p:cTn id="108" dur="500"/>
                                        <p:tgtEl>
                                          <p:spTgt spid="20"/>
                                        </p:tgtEl>
                                      </p:cBhvr>
                                    </p:animEffect>
                                    <p:set>
                                      <p:cBhvr>
                                        <p:cTn id="109" dur="1" fill="hold">
                                          <p:stCondLst>
                                            <p:cond delay="499"/>
                                          </p:stCondLst>
                                        </p:cTn>
                                        <p:tgtEl>
                                          <p:spTgt spid="20"/>
                                        </p:tgtEl>
                                        <p:attrNameLst>
                                          <p:attrName>style.visibility</p:attrName>
                                        </p:attrNameLst>
                                      </p:cBhvr>
                                      <p:to>
                                        <p:strVal val="hidden"/>
                                      </p:to>
                                    </p:set>
                                  </p:childTnLst>
                                </p:cTn>
                              </p:par>
                              <p:par>
                                <p:cTn id="110" presetID="10" presetClass="exit" presetSubtype="0" fill="hold" nodeType="withEffect">
                                  <p:stCondLst>
                                    <p:cond delay="0"/>
                                  </p:stCondLst>
                                  <p:childTnLst>
                                    <p:animEffect transition="out" filter="fade">
                                      <p:cBhvr>
                                        <p:cTn id="111" dur="500"/>
                                        <p:tgtEl>
                                          <p:spTgt spid="16"/>
                                        </p:tgtEl>
                                      </p:cBhvr>
                                    </p:animEffect>
                                    <p:set>
                                      <p:cBhvr>
                                        <p:cTn id="112" dur="1" fill="hold">
                                          <p:stCondLst>
                                            <p:cond delay="499"/>
                                          </p:stCondLst>
                                        </p:cTn>
                                        <p:tgtEl>
                                          <p:spTgt spid="16"/>
                                        </p:tgtEl>
                                        <p:attrNameLst>
                                          <p:attrName>style.visibility</p:attrName>
                                        </p:attrNameLst>
                                      </p:cBhvr>
                                      <p:to>
                                        <p:strVal val="hidden"/>
                                      </p:to>
                                    </p:set>
                                  </p:childTnLst>
                                </p:cTn>
                              </p:par>
                            </p:childTnLst>
                          </p:cTn>
                        </p:par>
                      </p:childTnLst>
                    </p:cTn>
                  </p:par>
                  <p:par>
                    <p:cTn id="113" fill="hold">
                      <p:stCondLst>
                        <p:cond delay="indefinite"/>
                      </p:stCondLst>
                      <p:childTnLst>
                        <p:par>
                          <p:cTn id="114" fill="hold">
                            <p:stCondLst>
                              <p:cond delay="0"/>
                            </p:stCondLst>
                            <p:childTnLst>
                              <p:par>
                                <p:cTn id="115" presetID="1" presetClass="entr" presetSubtype="0" fill="hold" grpId="0" nodeType="clickEffect">
                                  <p:stCondLst>
                                    <p:cond delay="0"/>
                                  </p:stCondLst>
                                  <p:childTnLst>
                                    <p:set>
                                      <p:cBhvr>
                                        <p:cTn id="116" dur="1" fill="hold">
                                          <p:stCondLst>
                                            <p:cond delay="0"/>
                                          </p:stCondLst>
                                        </p:cTn>
                                        <p:tgtEl>
                                          <p:spTgt spid="26"/>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17"/>
                                        </p:tgtEl>
                                        <p:attrNameLst>
                                          <p:attrName>style.visibility</p:attrName>
                                        </p:attrNameLst>
                                      </p:cBhvr>
                                      <p:to>
                                        <p:strVal val="visible"/>
                                      </p:to>
                                    </p:set>
                                  </p:childTnLst>
                                </p:cTn>
                              </p:par>
                            </p:childTnLst>
                          </p:cTn>
                        </p:par>
                      </p:childTnLst>
                    </p:cTn>
                  </p:par>
                  <p:par>
                    <p:cTn id="119" fill="hold">
                      <p:stCondLst>
                        <p:cond delay="indefinite"/>
                      </p:stCondLst>
                      <p:childTnLst>
                        <p:par>
                          <p:cTn id="120" fill="hold">
                            <p:stCondLst>
                              <p:cond delay="0"/>
                            </p:stCondLst>
                            <p:childTnLst>
                              <p:par>
                                <p:cTn id="121" presetID="10" presetClass="exit" presetSubtype="0" fill="hold" grpId="1" nodeType="clickEffect">
                                  <p:stCondLst>
                                    <p:cond delay="0"/>
                                  </p:stCondLst>
                                  <p:childTnLst>
                                    <p:animEffect transition="out" filter="fade">
                                      <p:cBhvr>
                                        <p:cTn id="122" dur="500"/>
                                        <p:tgtEl>
                                          <p:spTgt spid="26"/>
                                        </p:tgtEl>
                                      </p:cBhvr>
                                    </p:animEffect>
                                    <p:set>
                                      <p:cBhvr>
                                        <p:cTn id="123" dur="1" fill="hold">
                                          <p:stCondLst>
                                            <p:cond delay="499"/>
                                          </p:stCondLst>
                                        </p:cTn>
                                        <p:tgtEl>
                                          <p:spTgt spid="26"/>
                                        </p:tgtEl>
                                        <p:attrNameLst>
                                          <p:attrName>style.visibility</p:attrName>
                                        </p:attrNameLst>
                                      </p:cBhvr>
                                      <p:to>
                                        <p:strVal val="hidden"/>
                                      </p:to>
                                    </p:set>
                                  </p:childTnLst>
                                </p:cTn>
                              </p:par>
                              <p:par>
                                <p:cTn id="124" presetID="10" presetClass="exit" presetSubtype="0" fill="hold" nodeType="withEffect">
                                  <p:stCondLst>
                                    <p:cond delay="0"/>
                                  </p:stCondLst>
                                  <p:childTnLst>
                                    <p:animEffect transition="out" filter="fade">
                                      <p:cBhvr>
                                        <p:cTn id="125" dur="500"/>
                                        <p:tgtEl>
                                          <p:spTgt spid="17"/>
                                        </p:tgtEl>
                                      </p:cBhvr>
                                    </p:animEffect>
                                    <p:set>
                                      <p:cBhvr>
                                        <p:cTn id="126" dur="1" fill="hold">
                                          <p:stCondLst>
                                            <p:cond delay="499"/>
                                          </p:stCondLst>
                                        </p:cTn>
                                        <p:tgtEl>
                                          <p:spTgt spid="17"/>
                                        </p:tgtEl>
                                        <p:attrNameLst>
                                          <p:attrName>style.visibility</p:attrName>
                                        </p:attrNameLst>
                                      </p:cBhvr>
                                      <p:to>
                                        <p:strVal val="hidden"/>
                                      </p:to>
                                    </p:set>
                                  </p:childTnLst>
                                </p:cTn>
                              </p:par>
                            </p:childTnLst>
                          </p:cTn>
                        </p:par>
                      </p:childTnLst>
                    </p:cTn>
                  </p:par>
                  <p:par>
                    <p:cTn id="127" fill="hold">
                      <p:stCondLst>
                        <p:cond delay="indefinite"/>
                      </p:stCondLst>
                      <p:childTnLst>
                        <p:par>
                          <p:cTn id="128" fill="hold">
                            <p:stCondLst>
                              <p:cond delay="0"/>
                            </p:stCondLst>
                            <p:childTnLst>
                              <p:par>
                                <p:cTn id="129" presetID="1" presetClass="entr" presetSubtype="0" fill="hold" nodeType="clickEffect">
                                  <p:stCondLst>
                                    <p:cond delay="0"/>
                                  </p:stCondLst>
                                  <p:childTnLst>
                                    <p:set>
                                      <p:cBhvr>
                                        <p:cTn id="13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19463" grpId="0"/>
      <p:bldP spid="19463" grpId="1"/>
      <p:bldP spid="8" grpId="0"/>
      <p:bldP spid="8" grpId="1"/>
      <p:bldP spid="9" grpId="0"/>
      <p:bldP spid="9" grpId="1"/>
      <p:bldP spid="19" grpId="0"/>
      <p:bldP spid="19" grpId="1"/>
      <p:bldP spid="20" grpId="0"/>
      <p:bldP spid="20" grpId="1"/>
      <p:bldP spid="21" grpId="0"/>
      <p:bldP spid="21" grpId="1"/>
      <p:bldP spid="25" grpId="0"/>
      <p:bldP spid="25" grpId="1"/>
      <p:bldP spid="26" grpId="0"/>
      <p:bldP spid="2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标题 1"/>
          <p:cNvSpPr>
            <a:spLocks noGrp="1"/>
          </p:cNvSpPr>
          <p:nvPr>
            <p:ph type="title"/>
          </p:nvPr>
        </p:nvSpPr>
        <p:spPr>
          <a:xfrm>
            <a:off x="323528" y="0"/>
            <a:ext cx="6813550" cy="925513"/>
          </a:xfrm>
        </p:spPr>
        <p:txBody>
          <a:bodyPr/>
          <a:lstStyle/>
          <a:p>
            <a:r>
              <a:rPr lang="zh-CN" altLang="en-US" sz="4000" kern="1200" dirty="0">
                <a:latin typeface="微软雅黑" panose="020B0503020204020204" pitchFamily="34" charset="-122"/>
                <a:ea typeface="微软雅黑" panose="020B0503020204020204" pitchFamily="34" charset="-122"/>
                <a:cs typeface="+mn-cs"/>
              </a:rPr>
              <a:t>移动通信技术的演进 </a:t>
            </a:r>
          </a:p>
        </p:txBody>
      </p:sp>
      <p:sp>
        <p:nvSpPr>
          <p:cNvPr id="21507" name="灯片编号占位符 2"/>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Times New Roman" panose="02020603050405020304" pitchFamily="18" charset="0"/>
                <a:ea typeface="宋体" panose="02010600030101010101" pitchFamily="2" charset="-122"/>
              </a:defRPr>
            </a:lvl1pPr>
            <a:lvl2pPr marL="742950" indent="-285750">
              <a:defRPr>
                <a:solidFill>
                  <a:schemeClr val="tx1"/>
                </a:solidFill>
                <a:latin typeface="Times New Roman" panose="02020603050405020304" pitchFamily="18" charset="0"/>
                <a:ea typeface="宋体" panose="02010600030101010101" pitchFamily="2" charset="-122"/>
              </a:defRPr>
            </a:lvl2pPr>
            <a:lvl3pPr marL="1143000" indent="-228600">
              <a:defRPr>
                <a:solidFill>
                  <a:schemeClr val="tx1"/>
                </a:solidFill>
                <a:latin typeface="Times New Roman" panose="02020603050405020304" pitchFamily="18" charset="0"/>
                <a:ea typeface="宋体" panose="02010600030101010101" pitchFamily="2" charset="-122"/>
              </a:defRPr>
            </a:lvl3pPr>
            <a:lvl4pPr marL="1600200" indent="-228600">
              <a:defRPr>
                <a:solidFill>
                  <a:schemeClr val="tx1"/>
                </a:solidFill>
                <a:latin typeface="Times New Roman" panose="02020603050405020304" pitchFamily="18" charset="0"/>
                <a:ea typeface="宋体" panose="02010600030101010101" pitchFamily="2" charset="-122"/>
              </a:defRPr>
            </a:lvl4pPr>
            <a:lvl5pPr marL="2057400" indent="-228600">
              <a:defRPr>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imes New Roman" panose="02020603050405020304" pitchFamily="18" charset="0"/>
                <a:ea typeface="宋体" panose="02010600030101010101" pitchFamily="2" charset="-122"/>
              </a:defRPr>
            </a:lvl9pPr>
          </a:lstStyle>
          <a:p>
            <a:fld id="{9630AC46-3F16-44D9-AFEF-F1F2624E5D6C}" type="slidenum">
              <a:rPr lang="en-US" altLang="zh-CN">
                <a:latin typeface="Arial" panose="020B0604020202020204" pitchFamily="34" charset="0"/>
              </a:rPr>
              <a:pPr/>
              <a:t>18</a:t>
            </a:fld>
            <a:endParaRPr lang="en-US" altLang="zh-CN">
              <a:latin typeface="Arial" panose="020B0604020202020204" pitchFamily="34" charset="0"/>
            </a:endParaRPr>
          </a:p>
        </p:txBody>
      </p:sp>
      <p:pic>
        <p:nvPicPr>
          <p:cNvPr id="21508" name="Picture 8" descr="不同阶段移通信的标准制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483" y="1412776"/>
            <a:ext cx="7435800" cy="3661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9" descr="FDM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2" y="5077904"/>
            <a:ext cx="2977236" cy="1433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0" descr="TDM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56748" y="5073894"/>
            <a:ext cx="2895789" cy="14435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11" descr="CDMA"/>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341727" y="5063779"/>
            <a:ext cx="2792734" cy="1447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p:cNvSpPr txBox="1"/>
          <p:nvPr/>
        </p:nvSpPr>
        <p:spPr>
          <a:xfrm>
            <a:off x="2076049" y="6248400"/>
            <a:ext cx="936104" cy="369332"/>
          </a:xfrm>
          <a:prstGeom prst="rect">
            <a:avLst/>
          </a:prstGeom>
          <a:noFill/>
        </p:spPr>
        <p:txBody>
          <a:bodyPr wrap="square" rtlCol="0">
            <a:spAutoFit/>
          </a:bodyPr>
          <a:lstStyle/>
          <a:p>
            <a:r>
              <a:rPr lang="en-US" altLang="zh-CN" b="1" dirty="0" smtClean="0">
                <a:solidFill>
                  <a:srgbClr val="0000FF"/>
                </a:solidFill>
              </a:rPr>
              <a:t>FDMA</a:t>
            </a:r>
            <a:endParaRPr lang="zh-CN" altLang="en-US" b="1" dirty="0">
              <a:solidFill>
                <a:srgbClr val="0000FF"/>
              </a:solidFill>
            </a:endParaRPr>
          </a:p>
        </p:txBody>
      </p:sp>
      <p:sp>
        <p:nvSpPr>
          <p:cNvPr id="9" name="文本框 8"/>
          <p:cNvSpPr txBox="1"/>
          <p:nvPr/>
        </p:nvSpPr>
        <p:spPr>
          <a:xfrm>
            <a:off x="4858269" y="6141860"/>
            <a:ext cx="936104" cy="369332"/>
          </a:xfrm>
          <a:prstGeom prst="rect">
            <a:avLst/>
          </a:prstGeom>
          <a:noFill/>
        </p:spPr>
        <p:txBody>
          <a:bodyPr wrap="square" rtlCol="0">
            <a:spAutoFit/>
          </a:bodyPr>
          <a:lstStyle/>
          <a:p>
            <a:r>
              <a:rPr lang="en-US" altLang="zh-CN" b="1" dirty="0">
                <a:solidFill>
                  <a:srgbClr val="0000FF"/>
                </a:solidFill>
              </a:rPr>
              <a:t>T</a:t>
            </a:r>
            <a:r>
              <a:rPr lang="en-US" altLang="zh-CN" b="1" dirty="0" smtClean="0">
                <a:solidFill>
                  <a:srgbClr val="0000FF"/>
                </a:solidFill>
              </a:rPr>
              <a:t>DMA</a:t>
            </a:r>
            <a:endParaRPr lang="zh-CN" altLang="en-US" b="1" dirty="0">
              <a:solidFill>
                <a:srgbClr val="0000FF"/>
              </a:solidFill>
            </a:endParaRPr>
          </a:p>
        </p:txBody>
      </p:sp>
      <p:sp>
        <p:nvSpPr>
          <p:cNvPr id="10" name="文本框 9"/>
          <p:cNvSpPr txBox="1"/>
          <p:nvPr/>
        </p:nvSpPr>
        <p:spPr>
          <a:xfrm>
            <a:off x="8083374" y="6163175"/>
            <a:ext cx="936104" cy="369332"/>
          </a:xfrm>
          <a:prstGeom prst="rect">
            <a:avLst/>
          </a:prstGeom>
          <a:noFill/>
        </p:spPr>
        <p:txBody>
          <a:bodyPr wrap="square" rtlCol="0">
            <a:spAutoFit/>
          </a:bodyPr>
          <a:lstStyle/>
          <a:p>
            <a:r>
              <a:rPr lang="en-US" altLang="zh-CN" b="1" dirty="0">
                <a:solidFill>
                  <a:srgbClr val="0000FF"/>
                </a:solidFill>
              </a:rPr>
              <a:t>C</a:t>
            </a:r>
            <a:r>
              <a:rPr lang="en-US" altLang="zh-CN" b="1" dirty="0" smtClean="0">
                <a:solidFill>
                  <a:srgbClr val="0000FF"/>
                </a:solidFill>
              </a:rPr>
              <a:t>DMA</a:t>
            </a:r>
            <a:endParaRPr lang="zh-CN" altLang="en-US"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10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xit" presetSubtype="10" fill="hold" nodeType="clickEffect">
                                  <p:stCondLst>
                                    <p:cond delay="0"/>
                                  </p:stCondLst>
                                  <p:childTnLst>
                                    <p:animEffect transition="out" filter="blinds(horizontal)">
                                      <p:cBhvr>
                                        <p:cTn id="11" dur="1000"/>
                                        <p:tgtEl>
                                          <p:spTgt spid="5"/>
                                        </p:tgtEl>
                                      </p:cBhvr>
                                    </p:animEffect>
                                    <p:set>
                                      <p:cBhvr>
                                        <p:cTn id="12" dur="1" fill="hold">
                                          <p:stCondLst>
                                            <p:cond delay="999"/>
                                          </p:stCondLst>
                                        </p:cTn>
                                        <p:tgtEl>
                                          <p:spTgt spid="5"/>
                                        </p:tgtEl>
                                        <p:attrNameLst>
                                          <p:attrName>style.visibility</p:attrName>
                                        </p:attrNameLst>
                                      </p:cBhvr>
                                      <p:to>
                                        <p:strVal val="hidden"/>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1000"/>
                                        <p:tgtEl>
                                          <p:spTgt spid="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xit" presetSubtype="10" fill="hold" nodeType="clickEffect">
                                  <p:stCondLst>
                                    <p:cond delay="0"/>
                                  </p:stCondLst>
                                  <p:childTnLst>
                                    <p:animEffect transition="out" filter="blinds(horizontal)">
                                      <p:cBhvr>
                                        <p:cTn id="21" dur="1000"/>
                                        <p:tgtEl>
                                          <p:spTgt spid="6"/>
                                        </p:tgtEl>
                                      </p:cBhvr>
                                    </p:animEffect>
                                    <p:set>
                                      <p:cBhvr>
                                        <p:cTn id="22" dur="1" fill="hold">
                                          <p:stCondLst>
                                            <p:cond delay="999"/>
                                          </p:stCondLst>
                                        </p:cTn>
                                        <p:tgtEl>
                                          <p:spTgt spid="6"/>
                                        </p:tgtEl>
                                        <p:attrNameLst>
                                          <p:attrName>style.visibility</p:attrName>
                                        </p:attrNameLst>
                                      </p:cBhvr>
                                      <p:to>
                                        <p:strVal val="hidden"/>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1000"/>
                                        <p:tgtEl>
                                          <p:spTgt spid="7"/>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1000"/>
                                        <p:tgtEl>
                                          <p:spTgt spid="7"/>
                                        </p:tgtEl>
                                      </p:cBhvr>
                                    </p:animEffect>
                                    <p:set>
                                      <p:cBhvr>
                                        <p:cTn id="32" dur="1" fill="hold">
                                          <p:stCondLst>
                                            <p:cond delay="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79512" y="141748"/>
            <a:ext cx="7965504" cy="1295400"/>
          </a:xfrm>
        </p:spPr>
        <p:txBody>
          <a:bodyPr/>
          <a:lstStyle/>
          <a:p>
            <a:r>
              <a:rPr lang="en-US" altLang="zh-CN" sz="4000" dirty="0" smtClean="0">
                <a:latin typeface="Times New Roman" panose="02020603050405020304" pitchFamily="18" charset="0"/>
                <a:ea typeface="微软雅黑" panose="020B0503020204020204" pitchFamily="34" charset="-122"/>
                <a:cs typeface="Times New Roman" panose="02020603050405020304" pitchFamily="18" charset="0"/>
              </a:rPr>
              <a:t>4G</a:t>
            </a:r>
            <a:r>
              <a:rPr lang="zh-CN" altLang="en-US" sz="4000" dirty="0" smtClean="0">
                <a:latin typeface="Times New Roman" panose="02020603050405020304" pitchFamily="18" charset="0"/>
                <a:ea typeface="微软雅黑" panose="020B0503020204020204" pitchFamily="34" charset="-122"/>
                <a:cs typeface="Times New Roman" panose="02020603050405020304" pitchFamily="18" charset="0"/>
              </a:rPr>
              <a:t>通信技术</a:t>
            </a:r>
            <a:r>
              <a:rPr lang="en-US" altLang="zh-CN" sz="40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smtClean="0">
                <a:latin typeface="Times New Roman" panose="02020603050405020304" pitchFamily="18" charset="0"/>
                <a:ea typeface="微软雅黑" panose="020B0503020204020204" pitchFamily="34" charset="-122"/>
                <a:cs typeface="Times New Roman" panose="02020603050405020304" pitchFamily="18" charset="0"/>
              </a:rPr>
              <a:t>LTE</a:t>
            </a:r>
            <a:r>
              <a:rPr lang="zh-CN" altLang="en-US" sz="2800" dirty="0" smtClean="0">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2800" dirty="0" smtClean="0">
                <a:latin typeface="Times New Roman" panose="02020603050405020304" pitchFamily="18" charset="0"/>
                <a:ea typeface="微软雅黑" panose="020B0503020204020204" pitchFamily="34" charset="-122"/>
                <a:cs typeface="Times New Roman" panose="02020603050405020304" pitchFamily="18" charset="0"/>
              </a:rPr>
              <a:t>Long Term Evolution</a:t>
            </a:r>
            <a:r>
              <a:rPr lang="en-US" altLang="zh-CN" sz="4000" dirty="0" smtClean="0">
                <a:latin typeface="Times New Roman" panose="02020603050405020304" pitchFamily="18" charset="0"/>
                <a:ea typeface="微软雅黑" panose="020B0503020204020204" pitchFamily="34" charset="-122"/>
                <a:cs typeface="Times New Roman" panose="02020603050405020304" pitchFamily="18" charset="0"/>
              </a:rPr>
              <a:t>)</a:t>
            </a:r>
            <a:endParaRPr lang="zh-CN" altLang="en-US" sz="4000"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灯片编号占位符 2"/>
          <p:cNvSpPr>
            <a:spLocks noGrp="1"/>
          </p:cNvSpPr>
          <p:nvPr>
            <p:ph type="sldNum" sz="quarter" idx="12"/>
          </p:nvPr>
        </p:nvSpPr>
        <p:spPr/>
        <p:txBody>
          <a:bodyPr/>
          <a:lstStyle/>
          <a:p>
            <a:pPr>
              <a:defRPr/>
            </a:pPr>
            <a:fld id="{27819842-884B-4644-ABAE-E598631E1809}" type="slidenum">
              <a:rPr lang="en-US" altLang="zh-CN" smtClean="0"/>
              <a:pPr>
                <a:defRPr/>
              </a:pPr>
              <a:t>19</a:t>
            </a:fld>
            <a:endParaRPr lang="en-US" altLang="zh-CN"/>
          </a:p>
        </p:txBody>
      </p:sp>
      <p:sp>
        <p:nvSpPr>
          <p:cNvPr id="4" name="文本框 3"/>
          <p:cNvSpPr txBox="1"/>
          <p:nvPr/>
        </p:nvSpPr>
        <p:spPr>
          <a:xfrm>
            <a:off x="323528" y="1772816"/>
            <a:ext cx="8126560" cy="4196020"/>
          </a:xfrm>
          <a:prstGeom prst="rect">
            <a:avLst/>
          </a:prstGeom>
          <a:noFill/>
        </p:spPr>
        <p:txBody>
          <a:bodyPr wrap="square" rtlCol="0">
            <a:spAutoFit/>
          </a:bodyPr>
          <a:lstStyle/>
          <a:p>
            <a:pPr>
              <a:lnSpc>
                <a:spcPts val="4000"/>
              </a:lnSpc>
            </a:pPr>
            <a:r>
              <a:rPr lang="zh-CN" altLang="en-US" sz="2400" b="1" dirty="0" smtClean="0">
                <a:cs typeface="Times New Roman" panose="02020603050405020304" pitchFamily="18" charset="0"/>
              </a:rPr>
              <a:t>       静态</a:t>
            </a:r>
            <a:r>
              <a:rPr lang="zh-CN" altLang="en-US" sz="2400" b="1" dirty="0">
                <a:cs typeface="Times New Roman" panose="02020603050405020304" pitchFamily="18" charset="0"/>
              </a:rPr>
              <a:t>传输速率达到</a:t>
            </a:r>
            <a:r>
              <a:rPr lang="en-US" altLang="zh-CN" sz="2400" b="1" dirty="0">
                <a:cs typeface="Times New Roman" panose="02020603050405020304" pitchFamily="18" charset="0"/>
              </a:rPr>
              <a:t>1Gbps</a:t>
            </a:r>
            <a:r>
              <a:rPr lang="zh-CN" altLang="en-US" sz="2400" b="1" dirty="0">
                <a:cs typeface="Times New Roman" panose="02020603050405020304" pitchFamily="18" charset="0"/>
              </a:rPr>
              <a:t>，用户在高速移动状态下可以达到</a:t>
            </a:r>
            <a:r>
              <a:rPr lang="en-US" altLang="zh-CN" sz="2400" b="1" dirty="0" smtClean="0">
                <a:cs typeface="Times New Roman" panose="02020603050405020304" pitchFamily="18" charset="0"/>
              </a:rPr>
              <a:t>100Mbps</a:t>
            </a:r>
            <a:r>
              <a:rPr lang="zh-CN" altLang="en-US" sz="2400" b="1" dirty="0" smtClean="0">
                <a:cs typeface="Times New Roman" panose="02020603050405020304" pitchFamily="18" charset="0"/>
              </a:rPr>
              <a:t>。</a:t>
            </a:r>
            <a:endParaRPr lang="en-US" altLang="zh-CN" sz="800" b="1" dirty="0" smtClean="0">
              <a:cs typeface="Times New Roman" panose="02020603050405020304" pitchFamily="18" charset="0"/>
            </a:endParaRPr>
          </a:p>
          <a:p>
            <a:pPr marL="342900" indent="-342900">
              <a:lnSpc>
                <a:spcPts val="4000"/>
              </a:lnSpc>
              <a:buFont typeface="Arial" panose="020B0604020202020204" pitchFamily="34" charset="0"/>
              <a:buChar char="•"/>
            </a:pPr>
            <a:r>
              <a:rPr lang="en-US" altLang="zh-CN" sz="2400" b="1" dirty="0" smtClean="0">
                <a:cs typeface="Times New Roman" panose="02020603050405020304" pitchFamily="18" charset="0"/>
              </a:rPr>
              <a:t>OFDM</a:t>
            </a:r>
            <a:r>
              <a:rPr lang="zh-CN" altLang="en-US" sz="2400" b="1" dirty="0" smtClean="0">
                <a:cs typeface="Times New Roman" panose="02020603050405020304" pitchFamily="18" charset="0"/>
              </a:rPr>
              <a:t>（</a:t>
            </a:r>
            <a:r>
              <a:rPr lang="en-US" altLang="zh-CN" sz="2400" b="1" dirty="0" smtClean="0">
                <a:cs typeface="Times New Roman" panose="02020603050405020304" pitchFamily="18" charset="0"/>
              </a:rPr>
              <a:t>Orthogonal Frequency Division Multiplexing </a:t>
            </a:r>
            <a:r>
              <a:rPr lang="zh-CN" altLang="en-US" sz="2400" b="1" dirty="0" smtClean="0">
                <a:cs typeface="Times New Roman" panose="02020603050405020304" pitchFamily="18" charset="0"/>
              </a:rPr>
              <a:t>）</a:t>
            </a:r>
            <a:endParaRPr lang="en-US" altLang="zh-CN" sz="2400" b="1" dirty="0" smtClean="0">
              <a:cs typeface="Times New Roman" panose="02020603050405020304" pitchFamily="18" charset="0"/>
            </a:endParaRPr>
          </a:p>
          <a:p>
            <a:pPr marL="342900" indent="-342900">
              <a:lnSpc>
                <a:spcPts val="4000"/>
              </a:lnSpc>
              <a:buFont typeface="Arial" panose="020B0604020202020204" pitchFamily="34" charset="0"/>
              <a:buChar char="•"/>
            </a:pPr>
            <a:r>
              <a:rPr lang="en-US" altLang="zh-CN" sz="2400" b="1" dirty="0" smtClean="0">
                <a:cs typeface="Times New Roman" panose="02020603050405020304" pitchFamily="18" charset="0"/>
              </a:rPr>
              <a:t>MIMO(Multi-Input Multi-Output)</a:t>
            </a:r>
            <a:endParaRPr lang="en-US" altLang="zh-CN" sz="800" b="1" dirty="0">
              <a:cs typeface="Times New Roman" panose="02020603050405020304" pitchFamily="18" charset="0"/>
            </a:endParaRPr>
          </a:p>
          <a:p>
            <a:pPr>
              <a:lnSpc>
                <a:spcPts val="4000"/>
              </a:lnSpc>
            </a:pPr>
            <a:r>
              <a:rPr lang="zh-CN" altLang="en-US" sz="2400" b="1" dirty="0" smtClean="0">
                <a:cs typeface="Times New Roman" panose="02020603050405020304" pitchFamily="18" charset="0"/>
              </a:rPr>
              <a:t>标准                                                                                                                                                                                                                                                                                                                                                                                                                                                                                                                                                                                                                                                                                                                                                                                                                                                                                                                                                                                                                                                                                                                                                                                                                                                                                                                                                                                                                                                                                                                                                                                                                                                                                                                                                                                                                                                                                                                                                                                                                                                                                                                                                                                                                                                                                                                                                                                                                                                                                                                                                                                                                                                                                                                                                                                                                                                                                                                                                                                                                                                                                                                                                                                                                                                                                                                                                                                                                                                                                                                                                                                                                                                                                                                                                                                                                                                                                                                                                                                                                                                                                                                                                                                                                                                                                                                                                                                                                                                                                                                                                                                                                                                                                                                                                                                                                                                                                                                                                                                                                                                                                                                                                                                                                                                                                                                                                                                                                                                                                                                                                                                                                                                                                                                                                                                                                                                                                                                                                                                                                                                                                                                                                                                                                                                                                                                                                                                                                                                                                                                                                                                                                                                                                                                                                                                                                                                                                                                                                                                                                                                                                                                                                                                                                                                                                                                                                                                                                                                                                                                                                                                                                                                                                                                                                                                                                                                                                                                                                                                                                                                                                                                                                                                                                                                                                                                                                                                                                                                                                                                                                                                                                                                                                                                                                                                                                                                                                                                                                                                                                                                                                                                                                                                                                                                                                                                                                                                                                                                                                                                                                                                                                                                                                                                                                                                                                                                                                                                                                                                                                                                                                                                                                                                                                                                                                                                                                                                                                                                                                                                                                                                                                                                                                                                                                                                                                                                                                                                                                                                                                                                                                                                                                                                                                                                                                                                                                                                                                                                                                                                                                                                                                                                                                                                                                                                                                                                                                                                                                                                                                                                                                                                                                                                                                                                                                                                                                                                                                                                                                                                                                                                                                                                                                                                                                                                                                                                                                                                                                                                                                                                                                                                                                                                                                                                                                                                                                                                                                                                                                                                                                                                                                                                                                                                                                                                                                                                                                                                                                                                                                                                                                                                                                                                                                                                                                                                                                                                                                                                                                                                                                                                                                                                                                                                                                                                                                                                                                                                                                                                                                                                                                                                                                                                                                                                                                                                                                                                                                                                                                                                                                                                                                                                                                                                                                                                                                                                                                                                                                                                                                                                                                                                                                                                                                                                                                                                                                                                                                                                                                                                                                                                                                                                                                                                                                                                                                                                                                                                                                                                                                                                                                                                                                                                                                                                                                                                                                                                                                                                                                                                                                                                                                                                                                                                                                                                                                                                                                                                                                                                                                                                                                                                                                                                                                                                                                                                                                                                                                                                                                                                                                                                                                                                                                                                                                                                                                                                                                                                                                                                                                                                                                                                                                                                                                                                                                                                                                                                                                                                                                                                                                                                                                                                                                                                                                                                                                                                                                                                                                                                                                                                                                                                                                                                                                                                                                                                                                                                                                                                                                                                                                                                                                                                                                                                                                                                                                                                                                                                                                                                                                                                                                                                                                                                                                                                                                                                                                                                                                                                                                                                                                                                                                                                                                                                                                                                                                                                                                                                                                                                                                                                                                                                                                                                                                                                                                                                                                                                                                                                                                                                                                                                                                                                                                                                                                                                                                                                                                                                                                                                                                                                                                                                                                                                                                                                                                                                                                                                                                                                                     </a:t>
            </a:r>
            <a:endParaRPr lang="en-US" altLang="zh-CN" sz="2400" b="1" dirty="0" smtClean="0">
              <a:cs typeface="Times New Roman" panose="02020603050405020304" pitchFamily="18" charset="0"/>
            </a:endParaRPr>
          </a:p>
          <a:p>
            <a:pPr marL="342900" indent="-342900">
              <a:lnSpc>
                <a:spcPts val="4000"/>
              </a:lnSpc>
              <a:buFont typeface="Arial" panose="020B0604020202020204" pitchFamily="34" charset="0"/>
              <a:buChar char="•"/>
            </a:pPr>
            <a:r>
              <a:rPr lang="en-US" altLang="zh-CN" sz="2400" b="1" dirty="0" smtClean="0">
                <a:cs typeface="Times New Roman" panose="02020603050405020304" pitchFamily="18" charset="0"/>
              </a:rPr>
              <a:t>LTE-Advanced</a:t>
            </a:r>
          </a:p>
          <a:p>
            <a:pPr marL="342900" indent="-342900">
              <a:lnSpc>
                <a:spcPts val="4000"/>
              </a:lnSpc>
              <a:buFont typeface="Arial" panose="020B0604020202020204" pitchFamily="34" charset="0"/>
              <a:buChar char="•"/>
            </a:pPr>
            <a:r>
              <a:rPr lang="en-US" altLang="zh-CN" sz="2400" b="1" dirty="0" smtClean="0">
                <a:cs typeface="Times New Roman" panose="02020603050405020304" pitchFamily="18" charset="0"/>
              </a:rPr>
              <a:t>LTE-FDD</a:t>
            </a:r>
          </a:p>
          <a:p>
            <a:pPr marL="342900" indent="-342900">
              <a:lnSpc>
                <a:spcPts val="4000"/>
              </a:lnSpc>
              <a:buFont typeface="Arial" panose="020B0604020202020204" pitchFamily="34" charset="0"/>
              <a:buChar char="•"/>
            </a:pPr>
            <a:r>
              <a:rPr lang="en-US" altLang="zh-CN" sz="2400" b="1" dirty="0">
                <a:cs typeface="Times New Roman" panose="02020603050405020304" pitchFamily="18" charset="0"/>
              </a:rPr>
              <a:t>LTE-TDD</a:t>
            </a:r>
            <a:endParaRPr lang="zh-CN" altLang="en-US" sz="2400" b="1" dirty="0">
              <a:cs typeface="Times New Roman" panose="02020603050405020304" pitchFamily="18" charset="0"/>
            </a:endParaRPr>
          </a:p>
        </p:txBody>
      </p:sp>
    </p:spTree>
    <p:extLst>
      <p:ext uri="{BB962C8B-B14F-4D97-AF65-F5344CB8AC3E}">
        <p14:creationId xmlns:p14="http://schemas.microsoft.com/office/powerpoint/2010/main" val="126016557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71" name="内容占位符 2"/>
          <p:cNvSpPr>
            <a:spLocks/>
          </p:cNvSpPr>
          <p:nvPr/>
        </p:nvSpPr>
        <p:spPr bwMode="auto">
          <a:xfrm>
            <a:off x="899592" y="2204864"/>
            <a:ext cx="8208912" cy="37461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b="1" dirty="0" smtClean="0">
                <a:latin typeface="Times New Roman" panose="02020603050405020304" pitchFamily="18" charset="0"/>
                <a:cs typeface="Times New Roman" panose="02020603050405020304" pitchFamily="18" charset="0"/>
              </a:rPr>
              <a:t>通信系统</a:t>
            </a:r>
            <a:r>
              <a:rPr lang="zh-CN" altLang="en-US" b="1" dirty="0">
                <a:latin typeface="Times New Roman" panose="02020603050405020304" pitchFamily="18" charset="0"/>
                <a:cs typeface="Times New Roman" panose="02020603050405020304" pitchFamily="18" charset="0"/>
              </a:rPr>
              <a:t>研究（射频、基带处理硬件</a:t>
            </a:r>
            <a:r>
              <a:rPr lang="zh-CN" altLang="en-US" b="1" dirty="0" smtClean="0">
                <a:latin typeface="Times New Roman" panose="02020603050405020304" pitchFamily="18" charset="0"/>
                <a:cs typeface="Times New Roman" panose="02020603050405020304" pitchFamily="18" charset="0"/>
              </a:rPr>
              <a:t>）</a:t>
            </a:r>
            <a:endParaRPr lang="en-US" altLang="zh-CN" b="1" dirty="0" smtClean="0">
              <a:latin typeface="Times New Roman" panose="02020603050405020304" pitchFamily="18" charset="0"/>
              <a:cs typeface="Times New Roman" panose="02020603050405020304" pitchFamily="18" charset="0"/>
            </a:endParaRPr>
          </a:p>
          <a:p>
            <a:pPr eaLnBrk="1" hangingPunct="1">
              <a:lnSpc>
                <a:spcPct val="150000"/>
              </a:lnSpc>
            </a:pPr>
            <a:r>
              <a:rPr lang="zh-CN" altLang="en-US" b="1" dirty="0">
                <a:latin typeface="Times New Roman" panose="02020603050405020304" pitchFamily="18" charset="0"/>
                <a:cs typeface="Times New Roman" panose="02020603050405020304" pitchFamily="18" charset="0"/>
              </a:rPr>
              <a:t>计算</a:t>
            </a:r>
            <a:r>
              <a:rPr lang="zh-CN" altLang="en-US" b="1" dirty="0" smtClean="0">
                <a:latin typeface="Times New Roman" panose="02020603050405020304" pitchFamily="18" charset="0"/>
                <a:cs typeface="Times New Roman" panose="02020603050405020304" pitchFamily="18" charset="0"/>
              </a:rPr>
              <a:t>电磁学，新型材料（</a:t>
            </a:r>
            <a:r>
              <a:rPr lang="zh-CN" altLang="en-US" sz="2000" b="1" dirty="0" smtClean="0">
                <a:latin typeface="Times New Roman" panose="02020603050405020304" pitchFamily="18" charset="0"/>
                <a:cs typeface="Times New Roman" panose="02020603050405020304" pitchFamily="18" charset="0"/>
              </a:rPr>
              <a:t>隐身衣，人造黑洞，石墨烯</a:t>
            </a:r>
            <a:r>
              <a:rPr lang="zh-CN" altLang="en-US" b="1" dirty="0" smtClean="0">
                <a:latin typeface="Times New Roman" panose="02020603050405020304" pitchFamily="18" charset="0"/>
                <a:cs typeface="Times New Roman" panose="02020603050405020304" pitchFamily="18" charset="0"/>
              </a:rPr>
              <a:t>）</a:t>
            </a:r>
            <a:endParaRPr lang="en-US" altLang="zh-CN" b="1" dirty="0">
              <a:latin typeface="Times New Roman" panose="02020603050405020304" pitchFamily="18" charset="0"/>
              <a:cs typeface="Times New Roman" panose="02020603050405020304" pitchFamily="18" charset="0"/>
            </a:endParaRPr>
          </a:p>
          <a:p>
            <a:pPr eaLnBrk="1" hangingPunct="1">
              <a:lnSpc>
                <a:spcPct val="150000"/>
              </a:lnSpc>
            </a:pPr>
            <a:r>
              <a:rPr lang="zh-CN" altLang="en-US" b="1" dirty="0" smtClean="0">
                <a:latin typeface="Times New Roman" panose="02020603050405020304" pitchFamily="18" charset="0"/>
                <a:cs typeface="Times New Roman" panose="02020603050405020304" pitchFamily="18" charset="0"/>
              </a:rPr>
              <a:t>集成电路（</a:t>
            </a:r>
            <a:r>
              <a:rPr lang="en-US" altLang="zh-CN" b="1" dirty="0" smtClean="0">
                <a:latin typeface="Times New Roman" panose="02020603050405020304" pitchFamily="18" charset="0"/>
                <a:cs typeface="Times New Roman" panose="02020603050405020304" pitchFamily="18" charset="0"/>
              </a:rPr>
              <a:t>MMIC</a:t>
            </a:r>
            <a:r>
              <a:rPr lang="zh-CN" altLang="en-US" b="1" dirty="0" smtClean="0">
                <a:latin typeface="Times New Roman" panose="02020603050405020304" pitchFamily="18" charset="0"/>
                <a:cs typeface="Times New Roman" panose="02020603050405020304" pitchFamily="18" charset="0"/>
              </a:rPr>
              <a:t>）设计</a:t>
            </a:r>
            <a:endParaRPr lang="en-US" altLang="zh-CN" b="1" dirty="0">
              <a:latin typeface="Times New Roman" panose="02020603050405020304" pitchFamily="18" charset="0"/>
              <a:cs typeface="Times New Roman" panose="02020603050405020304" pitchFamily="18" charset="0"/>
            </a:endParaRPr>
          </a:p>
          <a:p>
            <a:pPr eaLnBrk="1" hangingPunct="1">
              <a:lnSpc>
                <a:spcPct val="150000"/>
              </a:lnSpc>
            </a:pPr>
            <a:r>
              <a:rPr lang="zh-CN" altLang="en-US" b="1" dirty="0">
                <a:latin typeface="Times New Roman" panose="02020603050405020304" pitchFamily="18" charset="0"/>
                <a:cs typeface="Times New Roman" panose="02020603050405020304" pitchFamily="18" charset="0"/>
              </a:rPr>
              <a:t>实验室条件</a:t>
            </a:r>
            <a:r>
              <a:rPr kumimoji="1" lang="zh-CN" altLang="en-US" sz="3200" b="1" dirty="0">
                <a:latin typeface="Times New Roman" panose="02020603050405020304" pitchFamily="18" charset="0"/>
                <a:ea typeface="楷体_GB2312" pitchFamily="49" charset="-122"/>
                <a:cs typeface="Times New Roman" panose="02020603050405020304" pitchFamily="18" charset="0"/>
              </a:rPr>
              <a:t> </a:t>
            </a:r>
          </a:p>
        </p:txBody>
      </p:sp>
      <p:sp>
        <p:nvSpPr>
          <p:cNvPr id="7172" name="矩形 3"/>
          <p:cNvSpPr>
            <a:spLocks noChangeArrowheads="1"/>
          </p:cNvSpPr>
          <p:nvPr/>
        </p:nvSpPr>
        <p:spPr bwMode="auto">
          <a:xfrm>
            <a:off x="467544" y="1407232"/>
            <a:ext cx="6807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3600" b="1" dirty="0" smtClean="0">
                <a:latin typeface="黑体" panose="02010609060101010101" pitchFamily="49" charset="-122"/>
                <a:ea typeface="黑体" panose="02010609060101010101" pitchFamily="49" charset="-122"/>
              </a:rPr>
              <a:t>研究</a:t>
            </a:r>
            <a:r>
              <a:rPr lang="zh-CN" altLang="en-US" sz="3600" b="1" dirty="0">
                <a:latin typeface="黑体" panose="02010609060101010101" pitchFamily="49" charset="-122"/>
                <a:ea typeface="黑体" panose="02010609060101010101" pitchFamily="49" charset="-122"/>
              </a:rPr>
              <a:t>领域和软件、硬件</a:t>
            </a:r>
            <a:r>
              <a:rPr lang="zh-CN" altLang="en-US" sz="3600" b="1" dirty="0" smtClean="0">
                <a:latin typeface="黑体" panose="02010609060101010101" pitchFamily="49" charset="-122"/>
                <a:ea typeface="黑体" panose="02010609060101010101" pitchFamily="49" charset="-122"/>
              </a:rPr>
              <a:t>条件</a:t>
            </a:r>
            <a:endParaRPr lang="en-US" altLang="zh-CN" sz="3600" b="1" dirty="0" smtClean="0">
              <a:latin typeface="黑体" panose="02010609060101010101" pitchFamily="49" charset="-122"/>
              <a:ea typeface="黑体" panose="02010609060101010101" pitchFamily="49" charset="-122"/>
            </a:endParaRPr>
          </a:p>
        </p:txBody>
      </p:sp>
      <p:sp>
        <p:nvSpPr>
          <p:cNvPr id="5" name="Rectangle 2"/>
          <p:cNvSpPr txBox="1">
            <a:spLocks noChangeArrowheads="1"/>
          </p:cNvSpPr>
          <p:nvPr/>
        </p:nvSpPr>
        <p:spPr bwMode="auto">
          <a:xfrm>
            <a:off x="395536" y="404664"/>
            <a:ext cx="75438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pPr eaLnBrk="1" hangingPunct="1"/>
            <a:r>
              <a:rPr lang="zh-CN" altLang="en-US" sz="4000" dirty="0">
                <a:latin typeface="微软雅黑" panose="020B0503020204020204" pitchFamily="34" charset="-122"/>
                <a:ea typeface="微软雅黑" panose="020B0503020204020204" pitchFamily="34" charset="-122"/>
              </a:rPr>
              <a:t>本实验室专业基础介绍</a:t>
            </a:r>
          </a:p>
        </p:txBody>
      </p:sp>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2</a:t>
            </a:fld>
            <a:endParaRPr lang="en-US" altLang="zh-CN" dirty="0"/>
          </a:p>
        </p:txBody>
      </p:sp>
      <p:graphicFrame>
        <p:nvGraphicFramePr>
          <p:cNvPr id="4" name="对象 3"/>
          <p:cNvGraphicFramePr>
            <a:graphicFrameLocks noChangeAspect="1"/>
          </p:cNvGraphicFramePr>
          <p:nvPr>
            <p:extLst>
              <p:ext uri="{D42A27DB-BD31-4B8C-83A1-F6EECF244321}">
                <p14:modId xmlns:p14="http://schemas.microsoft.com/office/powerpoint/2010/main" val="3665018084"/>
              </p:ext>
            </p:extLst>
          </p:nvPr>
        </p:nvGraphicFramePr>
        <p:xfrm>
          <a:off x="4211960" y="4574110"/>
          <a:ext cx="1308265" cy="1851387"/>
        </p:xfrm>
        <a:graphic>
          <a:graphicData uri="http://schemas.openxmlformats.org/presentationml/2006/ole">
            <mc:AlternateContent xmlns:mc="http://schemas.openxmlformats.org/markup-compatibility/2006">
              <mc:Choice xmlns:v="urn:schemas-microsoft-com:vml" Requires="v">
                <p:oleObj spid="_x0000_s87088" name="Acrobat Document" r:id="rId6" imgW="5665728" imgH="8017318" progId="Acrobat.Document.11">
                  <p:embed/>
                </p:oleObj>
              </mc:Choice>
              <mc:Fallback>
                <p:oleObj name="Acrobat Document" r:id="rId6" imgW="5665728" imgH="8017318" progId="Acrobat.Document.11">
                  <p:embed/>
                  <p:pic>
                    <p:nvPicPr>
                      <p:cNvPr id="0" name=""/>
                      <p:cNvPicPr/>
                      <p:nvPr/>
                    </p:nvPicPr>
                    <p:blipFill>
                      <a:blip r:embed="rId7"/>
                      <a:stretch>
                        <a:fillRect/>
                      </a:stretch>
                    </p:blipFill>
                    <p:spPr>
                      <a:xfrm>
                        <a:off x="4211960" y="4574110"/>
                        <a:ext cx="1308265" cy="1851387"/>
                      </a:xfrm>
                      <a:prstGeom prst="rect">
                        <a:avLst/>
                      </a:prstGeom>
                    </p:spPr>
                  </p:pic>
                </p:oleObj>
              </mc:Fallback>
            </mc:AlternateContent>
          </a:graphicData>
        </a:graphic>
      </p:graphicFrame>
      <p:graphicFrame>
        <p:nvGraphicFramePr>
          <p:cNvPr id="6" name="对象 5"/>
          <p:cNvGraphicFramePr>
            <a:graphicFrameLocks noChangeAspect="1"/>
          </p:cNvGraphicFramePr>
          <p:nvPr>
            <p:extLst>
              <p:ext uri="{D42A27DB-BD31-4B8C-83A1-F6EECF244321}">
                <p14:modId xmlns:p14="http://schemas.microsoft.com/office/powerpoint/2010/main" val="836897969"/>
              </p:ext>
            </p:extLst>
          </p:nvPr>
        </p:nvGraphicFramePr>
        <p:xfrm>
          <a:off x="5652120" y="4574110"/>
          <a:ext cx="1247270" cy="1765072"/>
        </p:xfrm>
        <a:graphic>
          <a:graphicData uri="http://schemas.openxmlformats.org/presentationml/2006/ole">
            <mc:AlternateContent xmlns:mc="http://schemas.openxmlformats.org/markup-compatibility/2006">
              <mc:Choice xmlns:v="urn:schemas-microsoft-com:vml" Requires="v">
                <p:oleObj spid="_x0000_s87089" name="Acrobat Document" r:id="rId8" imgW="5665728" imgH="8017318" progId="Acrobat.Document.11">
                  <p:embed/>
                </p:oleObj>
              </mc:Choice>
              <mc:Fallback>
                <p:oleObj name="Acrobat Document" r:id="rId8" imgW="5665728" imgH="8017318" progId="Acrobat.Document.11">
                  <p:embed/>
                  <p:pic>
                    <p:nvPicPr>
                      <p:cNvPr id="0" name=""/>
                      <p:cNvPicPr/>
                      <p:nvPr/>
                    </p:nvPicPr>
                    <p:blipFill>
                      <a:blip r:embed="rId9"/>
                      <a:stretch>
                        <a:fillRect/>
                      </a:stretch>
                    </p:blipFill>
                    <p:spPr>
                      <a:xfrm>
                        <a:off x="5652120" y="4574110"/>
                        <a:ext cx="1247270" cy="1765072"/>
                      </a:xfrm>
                      <a:prstGeom prst="rect">
                        <a:avLst/>
                      </a:prstGeom>
                    </p:spPr>
                  </p:pic>
                </p:oleObj>
              </mc:Fallback>
            </mc:AlternateContent>
          </a:graphicData>
        </a:graphic>
      </p:graphicFrame>
      <p:pic>
        <p:nvPicPr>
          <p:cNvPr id="7" name="人造黑洞">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0"/>
          <a:stretch>
            <a:fillRect/>
          </a:stretch>
        </p:blipFill>
        <p:spPr>
          <a:xfrm>
            <a:off x="6832092" y="4473364"/>
            <a:ext cx="2214488" cy="166086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7819842-884B-4644-ABAE-E598631E1809}" type="slidenum">
              <a:rPr lang="en-US" altLang="zh-CN" smtClean="0"/>
              <a:pPr>
                <a:defRPr/>
              </a:pPr>
              <a:t>20</a:t>
            </a:fld>
            <a:endParaRPr lang="en-US" altLang="zh-CN"/>
          </a:p>
        </p:txBody>
      </p:sp>
      <p:sp>
        <p:nvSpPr>
          <p:cNvPr id="4" name="文本框 3"/>
          <p:cNvSpPr txBox="1"/>
          <p:nvPr/>
        </p:nvSpPr>
        <p:spPr>
          <a:xfrm>
            <a:off x="331640" y="1474910"/>
            <a:ext cx="8361022" cy="2215991"/>
          </a:xfrm>
          <a:prstGeom prst="rect">
            <a:avLst/>
          </a:prstGeom>
          <a:noFill/>
        </p:spPr>
        <p:txBody>
          <a:bodyPr wrap="square" rtlCol="0">
            <a:spAutoFit/>
          </a:bodyPr>
          <a:lstStyle/>
          <a:p>
            <a:pPr algn="just">
              <a:lnSpc>
                <a:spcPts val="3600"/>
              </a:lnSpc>
            </a:pPr>
            <a:r>
              <a:rPr lang="en-US" altLang="zh-CN" sz="2000" dirty="0" smtClean="0"/>
              <a:t>      </a:t>
            </a:r>
            <a:r>
              <a:rPr lang="en-US" altLang="zh-CN" sz="2400" b="1" dirty="0" smtClean="0">
                <a:ea typeface="+mn-ea"/>
                <a:cs typeface="Times New Roman" panose="02020603050405020304" pitchFamily="18" charset="0"/>
              </a:rPr>
              <a:t>OFDM </a:t>
            </a:r>
            <a:r>
              <a:rPr lang="zh-CN" altLang="en-US" sz="2400" b="1" dirty="0" smtClean="0">
                <a:ea typeface="+mn-ea"/>
                <a:cs typeface="Times New Roman" panose="02020603050405020304" pitchFamily="18" charset="0"/>
              </a:rPr>
              <a:t>系统每</a:t>
            </a:r>
            <a:r>
              <a:rPr lang="zh-CN" altLang="en-US" sz="2400" b="1" dirty="0">
                <a:ea typeface="+mn-ea"/>
                <a:cs typeface="Times New Roman" panose="02020603050405020304" pitchFamily="18" charset="0"/>
              </a:rPr>
              <a:t>个子</a:t>
            </a:r>
            <a:r>
              <a:rPr lang="zh-CN" altLang="en-US" sz="2400" b="1" dirty="0" smtClean="0">
                <a:ea typeface="+mn-ea"/>
                <a:cs typeface="Times New Roman" panose="02020603050405020304" pitchFamily="18" charset="0"/>
              </a:rPr>
              <a:t>载波之间</a:t>
            </a:r>
            <a:r>
              <a:rPr lang="zh-CN" altLang="en-US" sz="2400" b="1" dirty="0">
                <a:ea typeface="+mn-ea"/>
                <a:cs typeface="Times New Roman" panose="02020603050405020304" pitchFamily="18" charset="0"/>
              </a:rPr>
              <a:t>具有</a:t>
            </a:r>
            <a:r>
              <a:rPr lang="zh-CN" altLang="en-US" sz="2400" b="1" dirty="0" smtClean="0">
                <a:ea typeface="+mn-ea"/>
                <a:cs typeface="Times New Roman" panose="02020603050405020304" pitchFamily="18" charset="0"/>
              </a:rPr>
              <a:t>正交性</a:t>
            </a:r>
            <a:r>
              <a:rPr lang="zh-CN" altLang="en-US" sz="2400" b="1" dirty="0">
                <a:ea typeface="+mn-ea"/>
                <a:cs typeface="Times New Roman" panose="02020603050405020304" pitchFamily="18" charset="0"/>
              </a:rPr>
              <a:t>，</a:t>
            </a:r>
            <a:r>
              <a:rPr lang="zh-CN" altLang="en-US" sz="2400" b="1" dirty="0" smtClean="0">
                <a:ea typeface="+mn-ea"/>
                <a:cs typeface="Times New Roman" panose="02020603050405020304" pitchFamily="18" charset="0"/>
              </a:rPr>
              <a:t>子</a:t>
            </a:r>
            <a:r>
              <a:rPr lang="zh-CN" altLang="en-US" sz="2400" b="1" dirty="0">
                <a:ea typeface="+mn-ea"/>
                <a:cs typeface="Times New Roman" panose="02020603050405020304" pitchFamily="18" charset="0"/>
              </a:rPr>
              <a:t>载波彼此之间不会产生干扰，且频谱可以相互</a:t>
            </a:r>
            <a:r>
              <a:rPr lang="zh-CN" altLang="en-US" sz="2400" b="1" dirty="0" smtClean="0">
                <a:ea typeface="+mn-ea"/>
                <a:cs typeface="Times New Roman" panose="02020603050405020304" pitchFamily="18" charset="0"/>
              </a:rPr>
              <a:t>重叠；传统频分复用（</a:t>
            </a:r>
            <a:r>
              <a:rPr lang="en-US" altLang="zh-CN" sz="2400" b="1" dirty="0" smtClean="0">
                <a:ea typeface="+mn-ea"/>
                <a:cs typeface="Times New Roman" panose="02020603050405020304" pitchFamily="18" charset="0"/>
              </a:rPr>
              <a:t>FDM</a:t>
            </a:r>
            <a:r>
              <a:rPr lang="zh-CN" altLang="en-US" sz="2400" b="1" dirty="0" smtClean="0">
                <a:ea typeface="+mn-ea"/>
                <a:cs typeface="Times New Roman" panose="02020603050405020304" pitchFamily="18" charset="0"/>
              </a:rPr>
              <a:t>）系统不同</a:t>
            </a:r>
            <a:r>
              <a:rPr lang="zh-CN" altLang="en-US" sz="2400" b="1" dirty="0">
                <a:ea typeface="+mn-ea"/>
                <a:cs typeface="Times New Roman" panose="02020603050405020304" pitchFamily="18" charset="0"/>
              </a:rPr>
              <a:t>载波之间频谱没有重叠</a:t>
            </a:r>
            <a:r>
              <a:rPr lang="zh-CN" altLang="en-US" sz="2400" b="1" dirty="0" smtClean="0">
                <a:ea typeface="+mn-ea"/>
                <a:cs typeface="Times New Roman" panose="02020603050405020304" pitchFamily="18" charset="0"/>
              </a:rPr>
              <a:t>，</a:t>
            </a:r>
            <a:r>
              <a:rPr lang="zh-CN" altLang="en-US" sz="2400" b="1" dirty="0">
                <a:ea typeface="+mn-ea"/>
                <a:cs typeface="Times New Roman" panose="02020603050405020304" pitchFamily="18" charset="0"/>
              </a:rPr>
              <a:t>故</a:t>
            </a:r>
            <a:r>
              <a:rPr lang="zh-CN" altLang="en-US" sz="2400" b="1" dirty="0" smtClean="0">
                <a:ea typeface="+mn-ea"/>
                <a:cs typeface="Times New Roman" panose="02020603050405020304" pitchFamily="18" charset="0"/>
              </a:rPr>
              <a:t> </a:t>
            </a:r>
            <a:r>
              <a:rPr lang="en-US" altLang="zh-CN" sz="2400" b="1" dirty="0">
                <a:ea typeface="+mn-ea"/>
                <a:cs typeface="Times New Roman" panose="02020603050405020304" pitchFamily="18" charset="0"/>
              </a:rPr>
              <a:t>OFDM </a:t>
            </a:r>
            <a:r>
              <a:rPr lang="zh-CN" altLang="en-US" sz="2400" b="1" dirty="0" smtClean="0">
                <a:ea typeface="+mn-ea"/>
                <a:cs typeface="Times New Roman" panose="02020603050405020304" pitchFamily="18" charset="0"/>
              </a:rPr>
              <a:t>系统频谱利用率高。</a:t>
            </a:r>
            <a:endParaRPr lang="en-US" altLang="zh-CN" sz="2000" dirty="0" smtClean="0">
              <a:ea typeface="+mn-ea"/>
              <a:cs typeface="Times New Roman" panose="02020603050405020304" pitchFamily="18" charset="0"/>
            </a:endParaRPr>
          </a:p>
          <a:p>
            <a:endParaRPr lang="zh-CN" altLang="en-US" dirty="0"/>
          </a:p>
        </p:txBody>
      </p:sp>
      <p:sp>
        <p:nvSpPr>
          <p:cNvPr id="5" name="标题 1"/>
          <p:cNvSpPr>
            <a:spLocks noGrp="1"/>
          </p:cNvSpPr>
          <p:nvPr>
            <p:ph type="title"/>
          </p:nvPr>
        </p:nvSpPr>
        <p:spPr>
          <a:xfrm>
            <a:off x="467544" y="-41823"/>
            <a:ext cx="7543800" cy="1295400"/>
          </a:xfrm>
        </p:spPr>
        <p:txBody>
          <a:bodyPr/>
          <a:lstStyle/>
          <a:p>
            <a:r>
              <a:rPr lang="en-US" altLang="zh-CN" sz="4000" dirty="0" smtClean="0">
                <a:latin typeface="Times New Roman" panose="02020603050405020304" pitchFamily="18" charset="0"/>
                <a:cs typeface="Times New Roman" panose="02020603050405020304" pitchFamily="18" charset="0"/>
              </a:rPr>
              <a:t>OFDM</a:t>
            </a:r>
            <a:endParaRPr lang="zh-CN" altLang="en-US" sz="4000" dirty="0">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rotWithShape="1">
          <a:blip r:embed="rId2">
            <a:extLst>
              <a:ext uri="{28A0092B-C50C-407E-A947-70E740481C1C}">
                <a14:useLocalDpi xmlns:a14="http://schemas.microsoft.com/office/drawing/2010/main" val="0"/>
              </a:ext>
            </a:extLst>
          </a:blip>
          <a:srcRect l="939" t="2788" r="467"/>
          <a:stretch/>
        </p:blipFill>
        <p:spPr>
          <a:xfrm>
            <a:off x="899592" y="3284984"/>
            <a:ext cx="7920881" cy="3168352"/>
          </a:xfrm>
          <a:prstGeom prst="rect">
            <a:avLst/>
          </a:prstGeom>
        </p:spPr>
      </p:pic>
    </p:spTree>
    <p:extLst>
      <p:ext uri="{BB962C8B-B14F-4D97-AF65-F5344CB8AC3E}">
        <p14:creationId xmlns:p14="http://schemas.microsoft.com/office/powerpoint/2010/main" val="147503220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7819842-884B-4644-ABAE-E598631E1809}" type="slidenum">
              <a:rPr lang="en-US" altLang="zh-CN" smtClean="0"/>
              <a:pPr>
                <a:defRPr/>
              </a:pPr>
              <a:t>21</a:t>
            </a:fld>
            <a:endParaRPr lang="en-US" altLang="zh-CN"/>
          </a:p>
        </p:txBody>
      </p:sp>
      <p:sp>
        <p:nvSpPr>
          <p:cNvPr id="5" name="标题 1"/>
          <p:cNvSpPr>
            <a:spLocks noGrp="1"/>
          </p:cNvSpPr>
          <p:nvPr>
            <p:ph type="title"/>
          </p:nvPr>
        </p:nvSpPr>
        <p:spPr>
          <a:xfrm>
            <a:off x="457200" y="122238"/>
            <a:ext cx="6347048" cy="1295400"/>
          </a:xfrm>
        </p:spPr>
        <p:txBody>
          <a:bodyPr/>
          <a:lstStyle/>
          <a:p>
            <a:r>
              <a:rPr lang="en-US" altLang="zh-CN" sz="4000" dirty="0" smtClean="0">
                <a:latin typeface="Times New Roman" panose="02020603050405020304" pitchFamily="18" charset="0"/>
                <a:cs typeface="Times New Roman" panose="02020603050405020304" pitchFamily="18" charset="0"/>
              </a:rPr>
              <a:t>5G</a:t>
            </a:r>
            <a:r>
              <a:rPr lang="zh-CN" altLang="en-US" sz="4000" dirty="0" smtClean="0">
                <a:latin typeface="Times New Roman" panose="02020603050405020304" pitchFamily="18" charset="0"/>
                <a:cs typeface="Times New Roman" panose="02020603050405020304" pitchFamily="18" charset="0"/>
              </a:rPr>
              <a:t>终端的发展</a:t>
            </a:r>
            <a:endParaRPr lang="zh-CN" altLang="en-US" sz="40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rotWithShape="1">
          <a:blip r:embed="rId3"/>
          <a:srcRect t="13089" r="398"/>
          <a:stretch/>
        </p:blipFill>
        <p:spPr>
          <a:xfrm>
            <a:off x="361950" y="1484784"/>
            <a:ext cx="8386514" cy="4577878"/>
          </a:xfrm>
          <a:prstGeom prst="rect">
            <a:avLst/>
          </a:prstGeom>
        </p:spPr>
      </p:pic>
      <p:sp>
        <p:nvSpPr>
          <p:cNvPr id="6" name="标题 1"/>
          <p:cNvSpPr txBox="1">
            <a:spLocks/>
          </p:cNvSpPr>
          <p:nvPr/>
        </p:nvSpPr>
        <p:spPr bwMode="auto">
          <a:xfrm>
            <a:off x="3851920" y="6038065"/>
            <a:ext cx="4464496" cy="4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r>
              <a:rPr lang="zh-CN" altLang="en-US" sz="1800" kern="0" dirty="0">
                <a:latin typeface="Times New Roman" panose="02020603050405020304" pitchFamily="18" charset="0"/>
                <a:cs typeface="Times New Roman" panose="02020603050405020304" pitchFamily="18" charset="0"/>
              </a:rPr>
              <a:t>王喜</a:t>
            </a:r>
            <a:r>
              <a:rPr lang="zh-CN" altLang="en-US" sz="1800" kern="0" dirty="0" smtClean="0">
                <a:latin typeface="Times New Roman" panose="02020603050405020304" pitchFamily="18" charset="0"/>
                <a:cs typeface="Times New Roman" panose="02020603050405020304" pitchFamily="18" charset="0"/>
              </a:rPr>
              <a:t>文“</a:t>
            </a:r>
            <a:r>
              <a:rPr lang="en-US" altLang="zh-CN" sz="1800" kern="0" dirty="0" smtClean="0">
                <a:latin typeface="Times New Roman" panose="02020603050405020304" pitchFamily="18" charset="0"/>
                <a:cs typeface="Times New Roman" panose="02020603050405020304" pitchFamily="18" charset="0"/>
              </a:rPr>
              <a:t>5G</a:t>
            </a:r>
            <a:r>
              <a:rPr lang="zh-CN" altLang="en-US" sz="1800" kern="0" dirty="0" smtClean="0">
                <a:latin typeface="Times New Roman" panose="02020603050405020304" pitchFamily="18" charset="0"/>
                <a:cs typeface="Times New Roman" panose="02020603050405020304" pitchFamily="18" charset="0"/>
              </a:rPr>
              <a:t>为人工智能与智能制造赋能”</a:t>
            </a:r>
            <a:endParaRPr lang="zh-CN" altLang="en-US" sz="1800" kern="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1205229862"/>
              </p:ext>
            </p:extLst>
          </p:nvPr>
        </p:nvGraphicFramePr>
        <p:xfrm>
          <a:off x="1979712" y="5636989"/>
          <a:ext cx="864096" cy="1222822"/>
        </p:xfrm>
        <a:graphic>
          <a:graphicData uri="http://schemas.openxmlformats.org/presentationml/2006/ole">
            <mc:AlternateContent xmlns:mc="http://schemas.openxmlformats.org/markup-compatibility/2006">
              <mc:Choice xmlns:v="urn:schemas-microsoft-com:vml" Requires="v">
                <p:oleObj spid="_x0000_s89098" name="Acrobat Document" r:id="rId4" imgW="5667353" imgH="8019921" progId="Acrobat.Document.11">
                  <p:embed/>
                </p:oleObj>
              </mc:Choice>
              <mc:Fallback>
                <p:oleObj name="Acrobat Document" r:id="rId4" imgW="5667353" imgH="8019921" progId="Acrobat.Document.11">
                  <p:embed/>
                  <p:pic>
                    <p:nvPicPr>
                      <p:cNvPr id="3" name="对象 2">
                        <a:hlinkClick r:id="" action="ppaction://ole?verb=0"/>
                      </p:cNvPr>
                      <p:cNvPicPr/>
                      <p:nvPr/>
                    </p:nvPicPr>
                    <p:blipFill>
                      <a:blip r:embed="rId5"/>
                      <a:stretch>
                        <a:fillRect/>
                      </a:stretch>
                    </p:blipFill>
                    <p:spPr>
                      <a:xfrm>
                        <a:off x="1979712" y="5636989"/>
                        <a:ext cx="864096" cy="1222822"/>
                      </a:xfrm>
                      <a:prstGeom prst="rect">
                        <a:avLst/>
                      </a:prstGeom>
                    </p:spPr>
                  </p:pic>
                </p:oleObj>
              </mc:Fallback>
            </mc:AlternateContent>
          </a:graphicData>
        </a:graphic>
      </p:graphicFrame>
    </p:spTree>
    <p:extLst>
      <p:ext uri="{BB962C8B-B14F-4D97-AF65-F5344CB8AC3E}">
        <p14:creationId xmlns:p14="http://schemas.microsoft.com/office/powerpoint/2010/main" val="345341221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5G</a:t>
            </a:r>
            <a:r>
              <a:rPr lang="zh-CN" altLang="en-US" dirty="0" smtClean="0"/>
              <a:t>的技术特点及应用</a:t>
            </a:r>
            <a:endParaRPr lang="zh-CN" altLang="en-US" dirty="0"/>
          </a:p>
        </p:txBody>
      </p:sp>
      <p:sp>
        <p:nvSpPr>
          <p:cNvPr id="3" name="灯片编号占位符 2"/>
          <p:cNvSpPr>
            <a:spLocks noGrp="1"/>
          </p:cNvSpPr>
          <p:nvPr>
            <p:ph type="sldNum" sz="quarter" idx="12"/>
          </p:nvPr>
        </p:nvSpPr>
        <p:spPr/>
        <p:txBody>
          <a:bodyPr/>
          <a:lstStyle/>
          <a:p>
            <a:pPr>
              <a:defRPr/>
            </a:pPr>
            <a:fld id="{27819842-884B-4644-ABAE-E598631E1809}" type="slidenum">
              <a:rPr lang="en-US" altLang="zh-CN" smtClean="0"/>
              <a:pPr>
                <a:defRPr/>
              </a:pPr>
              <a:t>22</a:t>
            </a:fld>
            <a:endParaRPr lang="en-US" altLang="zh-CN"/>
          </a:p>
        </p:txBody>
      </p:sp>
      <p:pic>
        <p:nvPicPr>
          <p:cNvPr id="4" name="图片 3"/>
          <p:cNvPicPr>
            <a:picLocks noChangeAspect="1"/>
          </p:cNvPicPr>
          <p:nvPr/>
        </p:nvPicPr>
        <p:blipFill rotWithShape="1">
          <a:blip r:embed="rId2"/>
          <a:srcRect t="5068" r="1190"/>
          <a:stretch/>
        </p:blipFill>
        <p:spPr>
          <a:xfrm>
            <a:off x="539552" y="1556792"/>
            <a:ext cx="8075240" cy="4403576"/>
          </a:xfrm>
          <a:prstGeom prst="rect">
            <a:avLst/>
          </a:prstGeom>
        </p:spPr>
      </p:pic>
      <p:sp>
        <p:nvSpPr>
          <p:cNvPr id="5" name="标题 1"/>
          <p:cNvSpPr txBox="1">
            <a:spLocks/>
          </p:cNvSpPr>
          <p:nvPr/>
        </p:nvSpPr>
        <p:spPr bwMode="auto">
          <a:xfrm>
            <a:off x="3851920" y="6038065"/>
            <a:ext cx="4464496" cy="4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r>
              <a:rPr lang="zh-CN" altLang="en-US" sz="1800" kern="0" dirty="0">
                <a:latin typeface="Times New Roman" panose="02020603050405020304" pitchFamily="18" charset="0"/>
                <a:cs typeface="Times New Roman" panose="02020603050405020304" pitchFamily="18" charset="0"/>
              </a:rPr>
              <a:t>王喜</a:t>
            </a:r>
            <a:r>
              <a:rPr lang="zh-CN" altLang="en-US" sz="1800" kern="0" dirty="0" smtClean="0">
                <a:latin typeface="Times New Roman" panose="02020603050405020304" pitchFamily="18" charset="0"/>
                <a:cs typeface="Times New Roman" panose="02020603050405020304" pitchFamily="18" charset="0"/>
              </a:rPr>
              <a:t>文“</a:t>
            </a:r>
            <a:r>
              <a:rPr lang="en-US" altLang="zh-CN" sz="1800" kern="0" dirty="0" smtClean="0">
                <a:latin typeface="Times New Roman" panose="02020603050405020304" pitchFamily="18" charset="0"/>
                <a:cs typeface="Times New Roman" panose="02020603050405020304" pitchFamily="18" charset="0"/>
              </a:rPr>
              <a:t>5G</a:t>
            </a:r>
            <a:r>
              <a:rPr lang="zh-CN" altLang="en-US" sz="1800" kern="0" dirty="0" smtClean="0">
                <a:latin typeface="Times New Roman" panose="02020603050405020304" pitchFamily="18" charset="0"/>
                <a:cs typeface="Times New Roman" panose="02020603050405020304" pitchFamily="18" charset="0"/>
              </a:rPr>
              <a:t>为人工智能与智能制造赋能”</a:t>
            </a:r>
            <a:endParaRPr lang="zh-CN" altLang="en-US" sz="18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2721423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7819842-884B-4644-ABAE-E598631E1809}" type="slidenum">
              <a:rPr lang="en-US" altLang="zh-CN" smtClean="0"/>
              <a:pPr>
                <a:defRPr/>
              </a:pPr>
              <a:t>23</a:t>
            </a:fld>
            <a:endParaRPr lang="en-US" altLang="zh-CN"/>
          </a:p>
        </p:txBody>
      </p:sp>
      <p:pic>
        <p:nvPicPr>
          <p:cNvPr id="4" name="图片 3"/>
          <p:cNvPicPr>
            <a:picLocks noChangeAspect="1"/>
          </p:cNvPicPr>
          <p:nvPr/>
        </p:nvPicPr>
        <p:blipFill rotWithShape="1">
          <a:blip r:embed="rId2"/>
          <a:srcRect l="622" t="-59" r="454" b="14164"/>
          <a:stretch/>
        </p:blipFill>
        <p:spPr>
          <a:xfrm>
            <a:off x="359185" y="1290058"/>
            <a:ext cx="8229123" cy="4469767"/>
          </a:xfrm>
          <a:prstGeom prst="rect">
            <a:avLst/>
          </a:prstGeom>
        </p:spPr>
      </p:pic>
      <p:sp>
        <p:nvSpPr>
          <p:cNvPr id="5" name="标题 1"/>
          <p:cNvSpPr>
            <a:spLocks noGrp="1"/>
          </p:cNvSpPr>
          <p:nvPr>
            <p:ph type="title"/>
          </p:nvPr>
        </p:nvSpPr>
        <p:spPr>
          <a:xfrm>
            <a:off x="467544" y="23235"/>
            <a:ext cx="7543800" cy="1295400"/>
          </a:xfrm>
        </p:spPr>
        <p:txBody>
          <a:bodyPr/>
          <a:lstStyle/>
          <a:p>
            <a:r>
              <a:rPr lang="en-US" altLang="zh-CN" dirty="0" smtClean="0"/>
              <a:t>5G</a:t>
            </a:r>
            <a:r>
              <a:rPr lang="zh-CN" altLang="en-US" dirty="0" smtClean="0"/>
              <a:t>的技术突破</a:t>
            </a:r>
            <a:endParaRPr lang="zh-CN" altLang="en-US" dirty="0"/>
          </a:p>
        </p:txBody>
      </p:sp>
      <p:sp>
        <p:nvSpPr>
          <p:cNvPr id="6" name="标题 1"/>
          <p:cNvSpPr txBox="1">
            <a:spLocks/>
          </p:cNvSpPr>
          <p:nvPr/>
        </p:nvSpPr>
        <p:spPr bwMode="auto">
          <a:xfrm>
            <a:off x="5224892" y="5517232"/>
            <a:ext cx="1512168" cy="57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r>
              <a:rPr lang="zh-CN" altLang="en-US" sz="2800" kern="0" dirty="0" smtClean="0">
                <a:solidFill>
                  <a:srgbClr val="0000FF"/>
                </a:solidFill>
                <a:latin typeface="+mn-ea"/>
                <a:ea typeface="+mn-ea"/>
              </a:rPr>
              <a:t>毫米波</a:t>
            </a:r>
            <a:endParaRPr lang="zh-CN" altLang="en-US" sz="2800" kern="0" dirty="0">
              <a:solidFill>
                <a:srgbClr val="0000FF"/>
              </a:solidFill>
              <a:latin typeface="+mn-ea"/>
              <a:ea typeface="+mn-ea"/>
            </a:endParaRPr>
          </a:p>
        </p:txBody>
      </p:sp>
      <p:sp>
        <p:nvSpPr>
          <p:cNvPr id="7" name="标题 1"/>
          <p:cNvSpPr txBox="1">
            <a:spLocks/>
          </p:cNvSpPr>
          <p:nvPr/>
        </p:nvSpPr>
        <p:spPr bwMode="auto">
          <a:xfrm>
            <a:off x="359185" y="2204864"/>
            <a:ext cx="1440160" cy="57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r>
              <a:rPr lang="zh-CN" altLang="en-US" sz="2800" kern="0" dirty="0" smtClean="0">
                <a:solidFill>
                  <a:srgbClr val="0000FF"/>
                </a:solidFill>
                <a:latin typeface="+mn-ea"/>
                <a:ea typeface="+mn-ea"/>
              </a:rPr>
              <a:t>微基站</a:t>
            </a:r>
            <a:endParaRPr lang="zh-CN" altLang="en-US" sz="2800" kern="0" dirty="0">
              <a:solidFill>
                <a:srgbClr val="0000FF"/>
              </a:solidFill>
              <a:latin typeface="+mn-ea"/>
              <a:ea typeface="+mn-ea"/>
            </a:endParaRPr>
          </a:p>
        </p:txBody>
      </p:sp>
      <p:sp>
        <p:nvSpPr>
          <p:cNvPr id="8" name="标题 1"/>
          <p:cNvSpPr txBox="1">
            <a:spLocks/>
          </p:cNvSpPr>
          <p:nvPr/>
        </p:nvSpPr>
        <p:spPr bwMode="auto">
          <a:xfrm>
            <a:off x="5292080" y="1269132"/>
            <a:ext cx="1474722" cy="575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r>
              <a:rPr lang="zh-CN" altLang="en-US" sz="2800" kern="0" dirty="0" smtClean="0">
                <a:solidFill>
                  <a:srgbClr val="0000FF"/>
                </a:solidFill>
                <a:latin typeface="+mn-ea"/>
                <a:ea typeface="+mn-ea"/>
              </a:rPr>
              <a:t>多天线</a:t>
            </a:r>
            <a:endParaRPr lang="zh-CN" altLang="en-US" sz="2800" kern="0" dirty="0">
              <a:solidFill>
                <a:srgbClr val="0000FF"/>
              </a:solidFill>
              <a:latin typeface="+mn-ea"/>
              <a:ea typeface="+mn-ea"/>
            </a:endParaRPr>
          </a:p>
        </p:txBody>
      </p:sp>
      <p:sp>
        <p:nvSpPr>
          <p:cNvPr id="9" name="标题 1"/>
          <p:cNvSpPr txBox="1">
            <a:spLocks/>
          </p:cNvSpPr>
          <p:nvPr/>
        </p:nvSpPr>
        <p:spPr bwMode="auto">
          <a:xfrm>
            <a:off x="3851920" y="6119189"/>
            <a:ext cx="4464496" cy="4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r>
              <a:rPr lang="zh-CN" altLang="en-US" sz="1800" kern="0" dirty="0">
                <a:latin typeface="Times New Roman" panose="02020603050405020304" pitchFamily="18" charset="0"/>
                <a:cs typeface="Times New Roman" panose="02020603050405020304" pitchFamily="18" charset="0"/>
              </a:rPr>
              <a:t>王喜</a:t>
            </a:r>
            <a:r>
              <a:rPr lang="zh-CN" altLang="en-US" sz="1800" kern="0" dirty="0" smtClean="0">
                <a:latin typeface="Times New Roman" panose="02020603050405020304" pitchFamily="18" charset="0"/>
                <a:cs typeface="Times New Roman" panose="02020603050405020304" pitchFamily="18" charset="0"/>
              </a:rPr>
              <a:t>文“</a:t>
            </a:r>
            <a:r>
              <a:rPr lang="en-US" altLang="zh-CN" sz="1800" kern="0" dirty="0" smtClean="0">
                <a:latin typeface="Times New Roman" panose="02020603050405020304" pitchFamily="18" charset="0"/>
                <a:cs typeface="Times New Roman" panose="02020603050405020304" pitchFamily="18" charset="0"/>
              </a:rPr>
              <a:t>5G</a:t>
            </a:r>
            <a:r>
              <a:rPr lang="zh-CN" altLang="en-US" sz="1800" kern="0" dirty="0" smtClean="0">
                <a:latin typeface="Times New Roman" panose="02020603050405020304" pitchFamily="18" charset="0"/>
                <a:cs typeface="Times New Roman" panose="02020603050405020304" pitchFamily="18" charset="0"/>
              </a:rPr>
              <a:t>为人工智能与智能制造赋能”</a:t>
            </a:r>
            <a:endParaRPr lang="zh-CN" altLang="en-US" sz="1800" kern="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7632627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灯片编号占位符 2"/>
          <p:cNvSpPr>
            <a:spLocks noGrp="1"/>
          </p:cNvSpPr>
          <p:nvPr>
            <p:ph type="sldNum" sz="quarter" idx="12"/>
          </p:nvPr>
        </p:nvSpPr>
        <p:spPr/>
        <p:txBody>
          <a:bodyPr/>
          <a:lstStyle/>
          <a:p>
            <a:pPr>
              <a:defRPr/>
            </a:pPr>
            <a:fld id="{27819842-884B-4644-ABAE-E598631E1809}" type="slidenum">
              <a:rPr lang="en-US" altLang="zh-CN" smtClean="0"/>
              <a:pPr>
                <a:defRPr/>
              </a:pPr>
              <a:t>24</a:t>
            </a:fld>
            <a:endParaRPr lang="en-US" altLang="zh-CN"/>
          </a:p>
        </p:txBody>
      </p:sp>
      <p:pic>
        <p:nvPicPr>
          <p:cNvPr id="4" name="华为_5G">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24586" y="1340768"/>
            <a:ext cx="8234647" cy="4628373"/>
          </a:xfrm>
          <a:prstGeom prst="rect">
            <a:avLst/>
          </a:prstGeom>
        </p:spPr>
      </p:pic>
    </p:spTree>
    <p:extLst>
      <p:ext uri="{BB962C8B-B14F-4D97-AF65-F5344CB8AC3E}">
        <p14:creationId xmlns:p14="http://schemas.microsoft.com/office/powerpoint/2010/main" val="307465010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7819842-884B-4644-ABAE-E598631E1809}" type="slidenum">
              <a:rPr lang="en-US" altLang="zh-CN" smtClean="0"/>
              <a:pPr>
                <a:defRPr/>
              </a:pPr>
              <a:t>25</a:t>
            </a:fld>
            <a:endParaRPr lang="en-US" altLang="zh-CN" dirty="0"/>
          </a:p>
        </p:txBody>
      </p:sp>
      <p:pic>
        <p:nvPicPr>
          <p:cNvPr id="80898" name="Picture 2" descr="“massive mimo”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9552" y="1196752"/>
            <a:ext cx="8071630" cy="4487827"/>
          </a:xfrm>
          <a:prstGeom prst="rect">
            <a:avLst/>
          </a:prstGeom>
          <a:noFill/>
          <a:extLst>
            <a:ext uri="{909E8E84-426E-40DD-AFC4-6F175D3DCCD1}">
              <a14:hiddenFill xmlns:a14="http://schemas.microsoft.com/office/drawing/2010/main">
                <a:solidFill>
                  <a:srgbClr val="FFFFFF"/>
                </a:solidFill>
              </a14:hiddenFill>
            </a:ext>
          </a:extLst>
        </p:spPr>
      </p:pic>
      <p:sp>
        <p:nvSpPr>
          <p:cNvPr id="4" name="标题 1"/>
          <p:cNvSpPr>
            <a:spLocks noGrp="1"/>
          </p:cNvSpPr>
          <p:nvPr>
            <p:ph type="title"/>
          </p:nvPr>
        </p:nvSpPr>
        <p:spPr>
          <a:xfrm>
            <a:off x="755576" y="476672"/>
            <a:ext cx="6440238" cy="598552"/>
          </a:xfrm>
        </p:spPr>
        <p:txBody>
          <a:bodyPr/>
          <a:lstStyle/>
          <a:p>
            <a:r>
              <a:rPr lang="en-US" altLang="zh-CN" sz="4000" dirty="0" smtClean="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4000" dirty="0" smtClean="0">
                <a:latin typeface="Times New Roman" panose="02020603050405020304" pitchFamily="18" charset="0"/>
                <a:ea typeface="微软雅黑" panose="020B0503020204020204" pitchFamily="34" charset="-122"/>
                <a:cs typeface="Times New Roman" panose="02020603050405020304" pitchFamily="18" charset="0"/>
              </a:rPr>
              <a:t>演示系统现状</a:t>
            </a:r>
            <a:endParaRPr lang="zh-CN" altLang="en-US" sz="40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3808" y="1844824"/>
            <a:ext cx="3558786" cy="4676467"/>
          </a:xfrm>
          <a:prstGeom prst="rect">
            <a:avLst/>
          </a:prstGeom>
        </p:spPr>
      </p:pic>
    </p:spTree>
    <p:extLst>
      <p:ext uri="{BB962C8B-B14F-4D97-AF65-F5344CB8AC3E}">
        <p14:creationId xmlns:p14="http://schemas.microsoft.com/office/powerpoint/2010/main" val="142517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8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089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additive="base">
                                        <p:cTn id="15" dur="500" fill="hold"/>
                                        <p:tgtEl>
                                          <p:spTgt spid="2"/>
                                        </p:tgtEl>
                                        <p:attrNameLst>
                                          <p:attrName>ppt_x</p:attrName>
                                        </p:attrNameLst>
                                      </p:cBhvr>
                                      <p:tavLst>
                                        <p:tav tm="0">
                                          <p:val>
                                            <p:strVal val="#ppt_x"/>
                                          </p:val>
                                        </p:tav>
                                        <p:tav tm="100000">
                                          <p:val>
                                            <p:strVal val="#ppt_x"/>
                                          </p:val>
                                        </p:tav>
                                      </p:tavLst>
                                    </p:anim>
                                    <p:anim calcmode="lin" valueType="num">
                                      <p:cBhvr additive="base">
                                        <p:cTn id="16"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7819842-884B-4644-ABAE-E598631E1809}" type="slidenum">
              <a:rPr lang="en-US" altLang="zh-CN" smtClean="0"/>
              <a:pPr>
                <a:defRPr/>
              </a:pPr>
              <a:t>26</a:t>
            </a:fld>
            <a:endParaRPr lang="en-US" altLang="zh-CN" dirty="0"/>
          </a:p>
        </p:txBody>
      </p:sp>
      <p:pic>
        <p:nvPicPr>
          <p:cNvPr id="81922" name="Picture 2" descr="“massive mimo”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520" y="1340768"/>
            <a:ext cx="3984787" cy="4598374"/>
          </a:xfrm>
          <a:prstGeom prst="rect">
            <a:avLst/>
          </a:prstGeom>
          <a:noFill/>
          <a:extLst>
            <a:ext uri="{909E8E84-426E-40DD-AFC4-6F175D3DCCD1}">
              <a14:hiddenFill xmlns:a14="http://schemas.microsoft.com/office/drawing/2010/main">
                <a:solidFill>
                  <a:srgbClr val="FFFFFF"/>
                </a:solidFill>
              </a14:hiddenFill>
            </a:ext>
          </a:extLst>
        </p:spPr>
      </p:pic>
      <p:pic>
        <p:nvPicPr>
          <p:cNvPr id="81924" name="Picture 4" descr="“massive mimo”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3968" y="1844824"/>
            <a:ext cx="4854170" cy="364062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a:spLocks noGrp="1"/>
          </p:cNvSpPr>
          <p:nvPr>
            <p:ph type="title"/>
          </p:nvPr>
        </p:nvSpPr>
        <p:spPr>
          <a:xfrm>
            <a:off x="755576" y="360742"/>
            <a:ext cx="6440238" cy="598552"/>
          </a:xfrm>
        </p:spPr>
        <p:txBody>
          <a:bodyPr/>
          <a:lstStyle/>
          <a:p>
            <a:r>
              <a:rPr lang="en-US" altLang="zh-CN" sz="4000" dirty="0">
                <a:latin typeface="Times New Roman" panose="02020603050405020304" pitchFamily="18" charset="0"/>
                <a:ea typeface="微软雅黑" panose="020B0503020204020204" pitchFamily="34" charset="-122"/>
                <a:cs typeface="Times New Roman" panose="02020603050405020304" pitchFamily="18" charset="0"/>
              </a:rPr>
              <a:t>5G</a:t>
            </a:r>
            <a:r>
              <a:rPr lang="zh-CN" altLang="en-US" sz="4000" dirty="0">
                <a:latin typeface="Times New Roman" panose="02020603050405020304" pitchFamily="18" charset="0"/>
                <a:ea typeface="微软雅黑" panose="020B0503020204020204" pitchFamily="34" charset="-122"/>
                <a:cs typeface="Times New Roman" panose="02020603050405020304" pitchFamily="18" charset="0"/>
              </a:rPr>
              <a:t>演示系统现状</a:t>
            </a:r>
          </a:p>
        </p:txBody>
      </p:sp>
    </p:spTree>
    <p:extLst>
      <p:ext uri="{BB962C8B-B14F-4D97-AF65-F5344CB8AC3E}">
        <p14:creationId xmlns:p14="http://schemas.microsoft.com/office/powerpoint/2010/main" val="192992598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4"/>
          <p:cNvSpPr>
            <a:spLocks noGrp="1" noChangeArrowheads="1"/>
          </p:cNvSpPr>
          <p:nvPr>
            <p:ph type="title"/>
          </p:nvPr>
        </p:nvSpPr>
        <p:spPr>
          <a:xfrm>
            <a:off x="700336" y="260648"/>
            <a:ext cx="7986464" cy="896144"/>
          </a:xfrm>
          <a:noFill/>
        </p:spPr>
        <p:txBody>
          <a:bodyPr lIns="92075" tIns="46038" rIns="92075" bIns="46038" anchor="ctr"/>
          <a:lstStyle/>
          <a:p>
            <a:pPr eaLnBrk="1" hangingPunct="1"/>
            <a:r>
              <a:rPr lang="zh-CN" altLang="en-US" sz="4000" dirty="0" smtClean="0">
                <a:latin typeface="微软雅黑" panose="020B0503020204020204" pitchFamily="34" charset="-122"/>
                <a:ea typeface="微软雅黑" panose="020B0503020204020204" pitchFamily="34" charset="-122"/>
              </a:rPr>
              <a:t>其它无线通信技术</a:t>
            </a:r>
          </a:p>
        </p:txBody>
      </p:sp>
      <p:sp>
        <p:nvSpPr>
          <p:cNvPr id="2560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A5C1E50-049C-4EB7-AE60-53BD79C953AC}" type="slidenum">
              <a:rPr lang="en-US" altLang="zh-CN" sz="1000"/>
              <a:pPr>
                <a:spcBef>
                  <a:spcPct val="0"/>
                </a:spcBef>
                <a:buClrTx/>
                <a:buSzTx/>
                <a:buFontTx/>
                <a:buNone/>
              </a:pPr>
              <a:t>27</a:t>
            </a:fld>
            <a:endParaRPr lang="en-US" altLang="zh-CN" sz="1000" dirty="0"/>
          </a:p>
        </p:txBody>
      </p:sp>
      <p:sp>
        <p:nvSpPr>
          <p:cNvPr id="115726" name="Rectangle 14"/>
          <p:cNvSpPr>
            <a:spLocks noChangeArrowheads="1"/>
          </p:cNvSpPr>
          <p:nvPr/>
        </p:nvSpPr>
        <p:spPr bwMode="auto">
          <a:xfrm>
            <a:off x="539552" y="1268760"/>
            <a:ext cx="7665168" cy="2907890"/>
          </a:xfrm>
          <a:prstGeom prst="rect">
            <a:avLst/>
          </a:prstGeom>
          <a:solidFill>
            <a:schemeClr val="bg1"/>
          </a:solidFill>
          <a:ln>
            <a:noFill/>
          </a:ln>
          <a:extLst/>
        </p:spPr>
        <p:txBody>
          <a:bodyPr wrap="none" anchor="ct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457200" indent="-457200">
              <a:lnSpc>
                <a:spcPts val="3600"/>
              </a:lnSpc>
              <a:spcBef>
                <a:spcPct val="0"/>
              </a:spcBef>
              <a:buClr>
                <a:srgbClr val="3A1953"/>
              </a:buClr>
              <a:buSzPct val="80000"/>
            </a:pPr>
            <a:r>
              <a:rPr kumimoji="1" lang="en-US" altLang="zh-CN" sz="2400" b="1" dirty="0" smtClean="0">
                <a:latin typeface="Times New Roman" panose="02020603050405020304" pitchFamily="18" charset="0"/>
              </a:rPr>
              <a:t>WLAN: Wireless  Local  Area  Nets</a:t>
            </a:r>
            <a:r>
              <a:rPr kumimoji="1" lang="zh-CN" altLang="en-US" sz="2400" b="1" dirty="0" smtClean="0">
                <a:latin typeface="Times New Roman" panose="02020603050405020304" pitchFamily="18" charset="0"/>
              </a:rPr>
              <a:t>（无线局域网）</a:t>
            </a:r>
            <a:endParaRPr kumimoji="1" lang="en-US" altLang="zh-CN" sz="2400" b="1" dirty="0" smtClean="0">
              <a:latin typeface="Times New Roman" panose="02020603050405020304" pitchFamily="18" charset="0"/>
            </a:endParaRPr>
          </a:p>
          <a:p>
            <a:pPr marL="457200" indent="-457200">
              <a:lnSpc>
                <a:spcPts val="3600"/>
              </a:lnSpc>
              <a:spcBef>
                <a:spcPct val="0"/>
              </a:spcBef>
              <a:buClr>
                <a:srgbClr val="3A1953"/>
              </a:buClr>
              <a:buSzPct val="80000"/>
            </a:pPr>
            <a:r>
              <a:rPr kumimoji="1" lang="en-US" altLang="zh-CN" sz="2400" b="1" dirty="0" smtClean="0">
                <a:latin typeface="Times New Roman" panose="02020603050405020304" pitchFamily="18" charset="0"/>
              </a:rPr>
              <a:t>RFID</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Radio Frequency Identification</a:t>
            </a:r>
          </a:p>
          <a:p>
            <a:pPr>
              <a:lnSpc>
                <a:spcPts val="3600"/>
              </a:lnSpc>
              <a:spcBef>
                <a:spcPct val="0"/>
              </a:spcBef>
              <a:buClr>
                <a:srgbClr val="3A1953"/>
              </a:buClr>
              <a:buSzPct val="80000"/>
              <a:buNone/>
            </a:pPr>
            <a:r>
              <a:rPr kumimoji="1" lang="en-US" altLang="zh-CN" sz="2400" b="1" dirty="0" smtClean="0">
                <a:latin typeface="Times New Roman" panose="02020603050405020304" pitchFamily="18" charset="0"/>
              </a:rPr>
              <a:t>                 </a:t>
            </a:r>
            <a:r>
              <a:rPr kumimoji="1" lang="zh-CN" altLang="en-US" sz="2400" b="1" dirty="0" smtClean="0">
                <a:latin typeface="Times New Roman" panose="02020603050405020304" pitchFamily="18" charset="0"/>
              </a:rPr>
              <a:t>（非接触识别系统）</a:t>
            </a:r>
            <a:endParaRPr kumimoji="1" lang="en-US" altLang="zh-CN" sz="2400" b="1" dirty="0" smtClean="0">
              <a:latin typeface="Times New Roman" panose="02020603050405020304" pitchFamily="18" charset="0"/>
            </a:endParaRPr>
          </a:p>
          <a:p>
            <a:pPr marL="457200" indent="-457200">
              <a:lnSpc>
                <a:spcPts val="3600"/>
              </a:lnSpc>
              <a:spcBef>
                <a:spcPct val="0"/>
              </a:spcBef>
              <a:buClr>
                <a:srgbClr val="3A1953"/>
              </a:buClr>
              <a:buSzPct val="80000"/>
            </a:pPr>
            <a:r>
              <a:rPr kumimoji="1" lang="zh-CN" altLang="en-US" sz="2400" b="1" dirty="0" smtClean="0">
                <a:latin typeface="Times New Roman" panose="02020603050405020304" pitchFamily="18" charset="0"/>
              </a:rPr>
              <a:t>全球定位系统：</a:t>
            </a:r>
            <a:r>
              <a:rPr kumimoji="1" lang="en-US" altLang="zh-CN" sz="2400" b="1" dirty="0">
                <a:latin typeface="Times New Roman" panose="02020603050405020304" pitchFamily="18" charset="0"/>
              </a:rPr>
              <a:t>GPS(Global Positioning System)</a:t>
            </a:r>
          </a:p>
          <a:p>
            <a:pPr marL="457200" indent="-457200">
              <a:lnSpc>
                <a:spcPts val="3600"/>
              </a:lnSpc>
              <a:spcBef>
                <a:spcPct val="0"/>
              </a:spcBef>
              <a:buClr>
                <a:srgbClr val="3A1953"/>
              </a:buClr>
              <a:buSzPct val="80000"/>
            </a:pPr>
            <a:r>
              <a:rPr kumimoji="1" lang="zh-CN" altLang="en-US" sz="2400" b="1" dirty="0" smtClean="0">
                <a:latin typeface="Times New Roman" panose="02020603050405020304" pitchFamily="18" charset="0"/>
              </a:rPr>
              <a:t>卫星通信：低轨、中轨、同步</a:t>
            </a:r>
            <a:r>
              <a:rPr kumimoji="1" lang="en-US" altLang="zh-CN" sz="2400" b="1" dirty="0" smtClean="0">
                <a:latin typeface="Times New Roman" panose="02020603050405020304" pitchFamily="18" charset="0"/>
              </a:rPr>
              <a:t>…….</a:t>
            </a:r>
          </a:p>
          <a:p>
            <a:pPr marL="457200" indent="-457200">
              <a:lnSpc>
                <a:spcPts val="3600"/>
              </a:lnSpc>
              <a:spcBef>
                <a:spcPct val="0"/>
              </a:spcBef>
              <a:buClr>
                <a:srgbClr val="3A1953"/>
              </a:buClr>
              <a:buSzPct val="80000"/>
            </a:pPr>
            <a:r>
              <a:rPr kumimoji="1" lang="en-US" altLang="zh-CN" sz="2400" b="1" dirty="0" smtClean="0">
                <a:latin typeface="Times New Roman" panose="02020603050405020304" pitchFamily="18" charset="0"/>
              </a:rPr>
              <a:t>NB-</a:t>
            </a:r>
            <a:r>
              <a:rPr kumimoji="1" lang="en-US" altLang="zh-CN" sz="2400" b="1" dirty="0" err="1" smtClean="0">
                <a:latin typeface="Times New Roman" panose="02020603050405020304" pitchFamily="18" charset="0"/>
              </a:rPr>
              <a:t>loT</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UWB</a:t>
            </a:r>
            <a:r>
              <a:rPr kumimoji="1" lang="zh-CN" altLang="en-US" sz="2400" b="1" dirty="0" smtClean="0">
                <a:latin typeface="Times New Roman" panose="02020603050405020304" pitchFamily="18" charset="0"/>
              </a:rPr>
              <a:t>、</a:t>
            </a:r>
            <a:r>
              <a:rPr kumimoji="1" lang="en-US" altLang="zh-CN" sz="2400" b="1" dirty="0" smtClean="0">
                <a:latin typeface="Times New Roman" panose="02020603050405020304" pitchFamily="18" charset="0"/>
              </a:rPr>
              <a:t>ZigBee……</a:t>
            </a: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6016" y="4005064"/>
            <a:ext cx="4056350" cy="24743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157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572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332656"/>
            <a:ext cx="7317432" cy="940966"/>
          </a:xfrm>
        </p:spPr>
        <p:txBody>
          <a:bodyPr/>
          <a:lstStyle/>
          <a:p>
            <a:r>
              <a:rPr lang="zh-CN" altLang="en-US" sz="4000" dirty="0" smtClean="0">
                <a:latin typeface="微软雅黑" panose="020B0503020204020204" pitchFamily="34" charset="-122"/>
                <a:ea typeface="微软雅黑" panose="020B0503020204020204" pitchFamily="34" charset="-122"/>
              </a:rPr>
              <a:t>卫星通信</a:t>
            </a:r>
            <a:endParaRPr lang="zh-CN" altLang="en-US" sz="4000" dirty="0">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28</a:t>
            </a:fld>
            <a:endParaRPr lang="en-US" altLang="zh-CN"/>
          </a:p>
        </p:txBody>
      </p:sp>
      <p:pic>
        <p:nvPicPr>
          <p:cNvPr id="5" name="Satellite Communic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47410" y="1556883"/>
            <a:ext cx="6852592" cy="5139444"/>
          </a:xfrm>
          <a:prstGeom prst="rect">
            <a:avLst/>
          </a:prstGeom>
        </p:spPr>
      </p:pic>
    </p:spTree>
    <p:extLst>
      <p:ext uri="{BB962C8B-B14F-4D97-AF65-F5344CB8AC3E}">
        <p14:creationId xmlns:p14="http://schemas.microsoft.com/office/powerpoint/2010/main" val="59849320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卫星通信系统简介</a:t>
            </a:r>
            <a:endParaRPr lang="zh-CN" altLang="en-US" dirty="0"/>
          </a:p>
        </p:txBody>
      </p:sp>
      <p:sp>
        <p:nvSpPr>
          <p:cNvPr id="3" name="内容占位符 2"/>
          <p:cNvSpPr>
            <a:spLocks noGrp="1"/>
          </p:cNvSpPr>
          <p:nvPr>
            <p:ph idx="1"/>
          </p:nvPr>
        </p:nvSpPr>
        <p:spPr>
          <a:xfrm>
            <a:off x="251520" y="1556792"/>
            <a:ext cx="8639248" cy="4411662"/>
          </a:xfrm>
        </p:spPr>
        <p:txBody>
          <a:bodyPr/>
          <a:lstStyle/>
          <a:p>
            <a:pPr marL="0" indent="0" algn="just">
              <a:buNone/>
            </a:pPr>
            <a:r>
              <a:rPr lang="zh-CN" altLang="en-US" sz="2200" b="1" dirty="0" smtClean="0"/>
              <a:t>    卫星通信简是无线电通信站</a:t>
            </a:r>
            <a:r>
              <a:rPr lang="zh-CN" altLang="en-US" sz="2200" b="1" dirty="0"/>
              <a:t>间利用卫星作为中继而进行的通信</a:t>
            </a:r>
            <a:r>
              <a:rPr lang="zh-CN" altLang="en-US" sz="2200" b="1" dirty="0" smtClean="0"/>
              <a:t>。卫星通信系统由卫星和地球站两</a:t>
            </a:r>
            <a:r>
              <a:rPr lang="zh-CN" altLang="en-US" sz="2200" b="1" dirty="0"/>
              <a:t>部分组成</a:t>
            </a:r>
            <a:r>
              <a:rPr lang="zh-CN" altLang="en-US" sz="2200" b="1" dirty="0" smtClean="0"/>
              <a:t>。</a:t>
            </a:r>
            <a:endParaRPr lang="en-US" altLang="zh-CN" sz="2200" b="1" dirty="0" smtClean="0"/>
          </a:p>
          <a:p>
            <a:pPr marL="0" indent="0" algn="just">
              <a:buNone/>
            </a:pPr>
            <a:r>
              <a:rPr lang="zh-CN" altLang="en-US" sz="2200" b="1" dirty="0" smtClean="0"/>
              <a:t>    卫星通信的优点：通信距离远（最远可达</a:t>
            </a:r>
            <a:r>
              <a:rPr lang="en-US" altLang="zh-CN" sz="2200" b="1" dirty="0" smtClean="0"/>
              <a:t>13000</a:t>
            </a:r>
            <a:r>
              <a:rPr lang="zh-CN" altLang="en-US" sz="2200" b="1" dirty="0" smtClean="0"/>
              <a:t>公里）；不受两点任何复杂地理条件</a:t>
            </a:r>
            <a:r>
              <a:rPr lang="zh-CN" altLang="en-US" sz="2200" b="1" dirty="0"/>
              <a:t>限制；不受两点</a:t>
            </a:r>
            <a:r>
              <a:rPr lang="zh-CN" altLang="en-US" sz="2200" b="1" dirty="0" smtClean="0"/>
              <a:t>任何自然灾害和人为事件影响（汶川地震）；</a:t>
            </a:r>
            <a:r>
              <a:rPr lang="zh-CN" altLang="en-US" sz="2200" b="1" dirty="0"/>
              <a:t>通信</a:t>
            </a:r>
            <a:r>
              <a:rPr lang="zh-CN" altLang="en-US" sz="2200" b="1" dirty="0" smtClean="0"/>
              <a:t>容量大，适于多业务传输；安全可靠。</a:t>
            </a:r>
            <a:endParaRPr lang="en-US" altLang="zh-CN" sz="2200" b="1" dirty="0" smtClean="0"/>
          </a:p>
          <a:p>
            <a:pPr marL="0" indent="0" algn="just">
              <a:buNone/>
            </a:pPr>
            <a:r>
              <a:rPr lang="en-US" altLang="zh-CN" sz="2200" b="1" dirty="0"/>
              <a:t> </a:t>
            </a:r>
            <a:r>
              <a:rPr lang="en-US" altLang="zh-CN" sz="2200" b="1" dirty="0" smtClean="0"/>
              <a:t>   </a:t>
            </a:r>
            <a:r>
              <a:rPr lang="zh-CN" altLang="en-US" sz="2200" b="1" dirty="0" smtClean="0"/>
              <a:t>卫星通信的缺点：</a:t>
            </a:r>
            <a:r>
              <a:rPr lang="zh-CN" altLang="en-US" sz="2200" b="1" dirty="0" smtClean="0">
                <a:solidFill>
                  <a:srgbClr val="FF0000"/>
                </a:solidFill>
              </a:rPr>
              <a:t>传输时延大</a:t>
            </a:r>
            <a:r>
              <a:rPr lang="zh-CN" altLang="en-US" sz="2200" b="1" dirty="0" smtClean="0"/>
              <a:t>（</a:t>
            </a:r>
            <a:r>
              <a:rPr lang="en-US" altLang="zh-CN" sz="2200" b="1" dirty="0" smtClean="0"/>
              <a:t>500ms~800ms</a:t>
            </a:r>
            <a:r>
              <a:rPr lang="zh-CN" altLang="en-US" sz="2200" b="1" dirty="0" smtClean="0"/>
              <a:t>延时）；高纬度难于实现卫星通信；为避免</a:t>
            </a:r>
            <a:r>
              <a:rPr lang="zh-CN" altLang="en-US" sz="2200" b="1" dirty="0"/>
              <a:t>各卫星通信系统之间</a:t>
            </a:r>
            <a:r>
              <a:rPr lang="zh-CN" altLang="en-US" sz="2200" b="1" dirty="0" smtClean="0"/>
              <a:t>的干扰</a:t>
            </a:r>
            <a:r>
              <a:rPr lang="zh-CN" altLang="en-US" sz="2200" b="1" dirty="0"/>
              <a:t>，同步轨道的星位是有限度的，不能</a:t>
            </a:r>
            <a:r>
              <a:rPr lang="zh-CN" altLang="en-US" sz="2200" b="1" dirty="0" smtClean="0"/>
              <a:t>无限增加；</a:t>
            </a:r>
            <a:r>
              <a:rPr lang="zh-CN" altLang="en-US" sz="2200" b="1" dirty="0"/>
              <a:t>太空中的日凌现象和星食现象会中断和影响卫星通信；星发射的成功率为</a:t>
            </a:r>
            <a:r>
              <a:rPr lang="en-US" altLang="zh-CN" sz="2200" b="1" dirty="0"/>
              <a:t>80%</a:t>
            </a:r>
            <a:r>
              <a:rPr lang="zh-CN" altLang="en-US" sz="2200" b="1" dirty="0"/>
              <a:t>，卫星的寿命为几年到十几年；发展卫星通信需要长远规划和承担发射失败的风险</a:t>
            </a:r>
            <a:r>
              <a:rPr lang="zh-CN" altLang="en-US" sz="2200" b="1" dirty="0" smtClean="0"/>
              <a:t>。</a:t>
            </a:r>
            <a:endParaRPr lang="en-US" altLang="zh-CN" sz="2200" b="1" dirty="0" smtClean="0"/>
          </a:p>
          <a:p>
            <a:pPr marL="0" indent="0" algn="just">
              <a:buNone/>
            </a:pPr>
            <a:r>
              <a:rPr lang="zh-CN" altLang="en-US" sz="2200" b="1" dirty="0" smtClean="0"/>
              <a:t>分类：固定卫星通信；移动卫星通信</a:t>
            </a:r>
            <a:endParaRPr lang="en-US" altLang="zh-CN" sz="2200" b="1" dirty="0" smtClean="0"/>
          </a:p>
          <a:p>
            <a:pPr marL="0" indent="0" algn="just">
              <a:buNone/>
            </a:pPr>
            <a:r>
              <a:rPr lang="zh-CN" altLang="en-US" sz="2200" b="1" dirty="0" smtClean="0"/>
              <a:t>    静止地球轨道（</a:t>
            </a:r>
            <a:r>
              <a:rPr lang="en-US" altLang="zh-CN" sz="2200" b="1" dirty="0" smtClean="0"/>
              <a:t>GEO</a:t>
            </a:r>
            <a:r>
              <a:rPr lang="zh-CN" altLang="en-US" sz="2200" b="1" dirty="0" smtClean="0"/>
              <a:t>，</a:t>
            </a:r>
            <a:r>
              <a:rPr lang="en-US" altLang="zh-CN" sz="2200" b="1" dirty="0" smtClean="0"/>
              <a:t>35767km</a:t>
            </a:r>
            <a:r>
              <a:rPr lang="zh-CN" altLang="en-US" sz="2200" b="1" dirty="0" smtClean="0"/>
              <a:t>）、低地球轨道（</a:t>
            </a:r>
            <a:r>
              <a:rPr lang="en-US" altLang="zh-CN" sz="2200" b="1" dirty="0" smtClean="0"/>
              <a:t>LEO</a:t>
            </a:r>
            <a:r>
              <a:rPr lang="zh-CN" altLang="en-US" sz="2200" b="1" dirty="0" smtClean="0"/>
              <a:t>，</a:t>
            </a:r>
            <a:r>
              <a:rPr lang="en-US" altLang="zh-CN" sz="2200" b="1" dirty="0" smtClean="0"/>
              <a:t>160~2000km</a:t>
            </a:r>
            <a:r>
              <a:rPr lang="zh-CN" altLang="en-US" sz="2200" b="1" dirty="0" smtClean="0"/>
              <a:t>）、中地球轨道（</a:t>
            </a:r>
            <a:r>
              <a:rPr lang="en-US" altLang="zh-CN" sz="2200" b="1" dirty="0" smtClean="0"/>
              <a:t>MEO</a:t>
            </a:r>
            <a:r>
              <a:rPr lang="zh-CN" altLang="en-US" sz="2200" b="1" dirty="0" smtClean="0"/>
              <a:t>，</a:t>
            </a:r>
            <a:r>
              <a:rPr lang="en-US" altLang="zh-CN" sz="2200" b="1" dirty="0" smtClean="0"/>
              <a:t>2000~35767km</a:t>
            </a:r>
            <a:r>
              <a:rPr lang="zh-CN" altLang="en-US" sz="2200" b="1" dirty="0" smtClean="0"/>
              <a:t>）；</a:t>
            </a:r>
            <a:endParaRPr lang="zh-CN" altLang="en-US" sz="2200" b="1" dirty="0"/>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29</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56176" y="122238"/>
            <a:ext cx="1463824" cy="1463824"/>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82410" y="348582"/>
            <a:ext cx="1417572" cy="1011135"/>
          </a:xfrm>
          <a:prstGeom prst="rect">
            <a:avLst/>
          </a:prstGeom>
        </p:spPr>
      </p:pic>
    </p:spTree>
    <p:extLst>
      <p:ext uri="{BB962C8B-B14F-4D97-AF65-F5344CB8AC3E}">
        <p14:creationId xmlns:p14="http://schemas.microsoft.com/office/powerpoint/2010/main" val="3012594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827584" y="116632"/>
            <a:ext cx="6308725" cy="858838"/>
          </a:xfrm>
        </p:spPr>
        <p:txBody>
          <a:bodyPr/>
          <a:lstStyle/>
          <a:p>
            <a:pPr eaLnBrk="1" hangingPunct="1"/>
            <a:r>
              <a:rPr lang="zh-CN" altLang="en-US" sz="4000" dirty="0">
                <a:latin typeface="微软雅黑" panose="020B0503020204020204" pitchFamily="34" charset="-122"/>
                <a:ea typeface="微软雅黑" panose="020B0503020204020204" pitchFamily="34" charset="-122"/>
              </a:rPr>
              <a:t>实验室条件</a:t>
            </a:r>
          </a:p>
        </p:txBody>
      </p:sp>
      <p:sp>
        <p:nvSpPr>
          <p:cNvPr id="8195" name="Rectangle 3"/>
          <p:cNvSpPr>
            <a:spLocks noGrp="1" noChangeArrowheads="1"/>
          </p:cNvSpPr>
          <p:nvPr>
            <p:ph type="body" idx="1"/>
          </p:nvPr>
        </p:nvSpPr>
        <p:spPr>
          <a:xfrm>
            <a:off x="107504" y="1196752"/>
            <a:ext cx="8353425" cy="4895850"/>
          </a:xfrm>
        </p:spPr>
        <p:txBody>
          <a:bodyPr/>
          <a:lstStyle/>
          <a:p>
            <a:pPr algn="dist">
              <a:lnSpc>
                <a:spcPct val="120000"/>
              </a:lnSpc>
              <a:buFont typeface="Wingdings" panose="05000000000000000000" pitchFamily="2" charset="2"/>
              <a:buNone/>
            </a:pPr>
            <a:r>
              <a:rPr lang="zh-CN" altLang="en-US" sz="2000" b="1" dirty="0" smtClean="0">
                <a:latin typeface="Times New Roman" panose="02020603050405020304" pitchFamily="18" charset="0"/>
              </a:rPr>
              <a:t>              毫米波国家重点实验室是我国电磁场与微波技术领域唯一的国家重点实验室。拥有一流的软硬件开发环境。毫米波国家重点实验室现有</a:t>
            </a:r>
            <a:r>
              <a:rPr lang="en-US" altLang="zh-CN" sz="2000" b="1" dirty="0" smtClean="0">
                <a:latin typeface="Times New Roman" panose="02020603050405020304" pitchFamily="18" charset="0"/>
              </a:rPr>
              <a:t>51</a:t>
            </a:r>
            <a:r>
              <a:rPr lang="zh-CN" altLang="en-US" sz="2000" b="1" dirty="0" smtClean="0">
                <a:latin typeface="Times New Roman" panose="02020603050405020304" pitchFamily="18" charset="0"/>
              </a:rPr>
              <a:t>位教师，包括中国工程院院士</a:t>
            </a:r>
            <a:r>
              <a:rPr lang="en-US" altLang="zh-CN" sz="2000" b="1" dirty="0" smtClean="0">
                <a:latin typeface="Times New Roman" panose="02020603050405020304" pitchFamily="18" charset="0"/>
              </a:rPr>
              <a:t>1</a:t>
            </a:r>
            <a:r>
              <a:rPr lang="zh-CN" altLang="en-US" sz="2000" b="1" dirty="0" smtClean="0">
                <a:latin typeface="Times New Roman" panose="02020603050405020304" pitchFamily="18" charset="0"/>
              </a:rPr>
              <a:t>位、加拿大两院院士</a:t>
            </a:r>
            <a:r>
              <a:rPr lang="en-US" altLang="zh-CN" sz="2000" b="1" dirty="0" smtClean="0">
                <a:latin typeface="Times New Roman" panose="02020603050405020304" pitchFamily="18" charset="0"/>
              </a:rPr>
              <a:t>1</a:t>
            </a:r>
            <a:r>
              <a:rPr lang="zh-CN" altLang="en-US" sz="2000" b="1" dirty="0" smtClean="0">
                <a:latin typeface="Times New Roman" panose="02020603050405020304" pitchFamily="18" charset="0"/>
              </a:rPr>
              <a:t>位、教育部长江学者特聘教授</a:t>
            </a:r>
            <a:r>
              <a:rPr lang="en-US" altLang="zh-CN" sz="2000" b="1" dirty="0" smtClean="0">
                <a:latin typeface="Times New Roman" panose="02020603050405020304" pitchFamily="18" charset="0"/>
              </a:rPr>
              <a:t>3</a:t>
            </a:r>
            <a:r>
              <a:rPr lang="zh-CN" altLang="en-US" sz="2000" b="1" dirty="0" smtClean="0">
                <a:latin typeface="Times New Roman" panose="02020603050405020304" pitchFamily="18" charset="0"/>
              </a:rPr>
              <a:t>名、国家杰出青年基金获得者</a:t>
            </a:r>
            <a:r>
              <a:rPr lang="en-US" altLang="zh-CN" sz="2000" b="1" dirty="0" smtClean="0">
                <a:latin typeface="Times New Roman" panose="02020603050405020304" pitchFamily="18" charset="0"/>
              </a:rPr>
              <a:t>4</a:t>
            </a:r>
            <a:r>
              <a:rPr lang="zh-CN" altLang="en-US" sz="2000" b="1" dirty="0" smtClean="0">
                <a:latin typeface="Times New Roman" panose="02020603050405020304" pitchFamily="18" charset="0"/>
              </a:rPr>
              <a:t>名。国家先后投资</a:t>
            </a:r>
            <a:r>
              <a:rPr lang="en-US" altLang="zh-CN" sz="2000" b="1" dirty="0" smtClean="0">
                <a:latin typeface="Times New Roman" panose="02020603050405020304" pitchFamily="18" charset="0"/>
              </a:rPr>
              <a:t>5000</a:t>
            </a:r>
            <a:r>
              <a:rPr lang="zh-CN" altLang="en-US" sz="2000" b="1" dirty="0" smtClean="0">
                <a:latin typeface="Times New Roman" panose="02020603050405020304" pitchFamily="18" charset="0"/>
              </a:rPr>
              <a:t>多万元用于购买仪器设备。拥有覆盖从</a:t>
            </a:r>
            <a:r>
              <a:rPr lang="en-US" altLang="zh-CN" sz="2000" b="1" dirty="0" smtClean="0">
                <a:latin typeface="Times New Roman" panose="02020603050405020304" pitchFamily="18" charset="0"/>
              </a:rPr>
              <a:t>10MHz</a:t>
            </a:r>
            <a:r>
              <a:rPr lang="zh-CN" altLang="en-US" sz="2000" b="1" dirty="0" smtClean="0">
                <a:latin typeface="Times New Roman" panose="02020603050405020304" pitchFamily="18" charset="0"/>
              </a:rPr>
              <a:t>到</a:t>
            </a:r>
            <a:r>
              <a:rPr lang="en-US" altLang="zh-CN" sz="2000" b="1" dirty="0" smtClean="0">
                <a:latin typeface="Times New Roman" panose="02020603050405020304" pitchFamily="18" charset="0"/>
              </a:rPr>
              <a:t>500GHz</a:t>
            </a:r>
            <a:r>
              <a:rPr lang="zh-CN" altLang="en-US" sz="2000" b="1" dirty="0" smtClean="0">
                <a:latin typeface="Times New Roman" panose="02020603050405020304" pitchFamily="18" charset="0"/>
              </a:rPr>
              <a:t>的矢量网络分析仪、频谱分析仪、数字频率计数器等，以及噪声系数测试仪</a:t>
            </a:r>
            <a:r>
              <a:rPr lang="en-US" altLang="zh-CN" sz="2000" b="1" dirty="0" smtClean="0">
                <a:latin typeface="Times New Roman" panose="02020603050405020304" pitchFamily="18" charset="0"/>
              </a:rPr>
              <a:t>(HP8970B)</a:t>
            </a:r>
            <a:r>
              <a:rPr lang="zh-CN" altLang="en-US" sz="2000" b="1" dirty="0" smtClean="0">
                <a:latin typeface="Times New Roman" panose="02020603050405020304" pitchFamily="18" charset="0"/>
              </a:rPr>
              <a:t>、数字信号发生器（</a:t>
            </a:r>
            <a:r>
              <a:rPr lang="en-US" altLang="zh-CN" sz="2000" b="1" dirty="0" smtClean="0">
                <a:latin typeface="Times New Roman" panose="02020603050405020304" pitchFamily="18" charset="0"/>
              </a:rPr>
              <a:t>E4433B</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HP83620A</a:t>
            </a:r>
            <a:r>
              <a:rPr lang="zh-CN" altLang="en-US" sz="2000" b="1" dirty="0" smtClean="0">
                <a:latin typeface="Times New Roman" panose="02020603050405020304" pitchFamily="18" charset="0"/>
              </a:rPr>
              <a:t>）、动态信号分析仪</a:t>
            </a:r>
            <a:r>
              <a:rPr lang="en-US" altLang="zh-CN" sz="2000" b="1" dirty="0" smtClean="0">
                <a:latin typeface="Times New Roman" panose="02020603050405020304" pitchFamily="18" charset="0"/>
              </a:rPr>
              <a:t>(HP3561A)</a:t>
            </a:r>
            <a:r>
              <a:rPr lang="zh-CN" altLang="en-US" sz="2000" b="1" dirty="0" smtClean="0">
                <a:latin typeface="Times New Roman" panose="02020603050405020304" pitchFamily="18" charset="0"/>
              </a:rPr>
              <a:t>等全套测试仪器，拥有测试天线用的微波暗室及其相应的仪器设备和直到</a:t>
            </a:r>
            <a:r>
              <a:rPr lang="en-US" altLang="zh-CN" sz="2000" b="1" dirty="0" smtClean="0">
                <a:latin typeface="Times New Roman" panose="02020603050405020304" pitchFamily="18" charset="0"/>
              </a:rPr>
              <a:t>40GHz</a:t>
            </a:r>
            <a:r>
              <a:rPr lang="zh-CN" altLang="en-US" sz="2000" b="1" dirty="0" smtClean="0">
                <a:latin typeface="Times New Roman" panose="02020603050405020304" pitchFamily="18" charset="0"/>
              </a:rPr>
              <a:t>微波毫米波芯片测试系统，拥有</a:t>
            </a:r>
            <a:r>
              <a:rPr lang="en-US" altLang="zh-CN" sz="2000" b="1" dirty="0" smtClean="0">
                <a:latin typeface="Times New Roman" panose="02020603050405020304" pitchFamily="18" charset="0"/>
              </a:rPr>
              <a:t>110GHz-1.1THz</a:t>
            </a:r>
            <a:r>
              <a:rPr lang="zh-CN" altLang="en-US" sz="2000" b="1" dirty="0" smtClean="0">
                <a:latin typeface="Times New Roman" panose="02020603050405020304" pitchFamily="18" charset="0"/>
              </a:rPr>
              <a:t>的准光测量系统，拥有先进的正版电磁场与微波系统</a:t>
            </a:r>
            <a:r>
              <a:rPr lang="en-US" altLang="zh-CN" sz="2000" b="1" dirty="0" smtClean="0">
                <a:latin typeface="Times New Roman" panose="02020603050405020304" pitchFamily="18" charset="0"/>
              </a:rPr>
              <a:t>EDA</a:t>
            </a:r>
            <a:r>
              <a:rPr lang="zh-CN" altLang="en-US" sz="2000" b="1" dirty="0" smtClean="0">
                <a:latin typeface="Times New Roman" panose="02020603050405020304" pitchFamily="18" charset="0"/>
              </a:rPr>
              <a:t>软件、集成电路与系统仿真设计软件（</a:t>
            </a:r>
            <a:r>
              <a:rPr lang="en-US" altLang="zh-CN" sz="2000" b="1" dirty="0" smtClean="0">
                <a:latin typeface="Times New Roman" panose="02020603050405020304" pitchFamily="18" charset="0"/>
              </a:rPr>
              <a:t>Cadence</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Synopsis</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CST</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ADS</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HFSS</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MW Office</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IE3D</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EMPIRE</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FAUSTUS</a:t>
            </a:r>
            <a:r>
              <a:rPr lang="zh-CN" altLang="en-US" sz="2000" b="1" dirty="0" smtClean="0">
                <a:latin typeface="Times New Roman" panose="02020603050405020304" pitchFamily="18" charset="0"/>
              </a:rPr>
              <a:t>、</a:t>
            </a:r>
            <a:r>
              <a:rPr lang="en-US" altLang="zh-CN" sz="2000" b="1" dirty="0" smtClean="0">
                <a:latin typeface="Times New Roman" panose="02020603050405020304" pitchFamily="18" charset="0"/>
              </a:rPr>
              <a:t>GEMS</a:t>
            </a:r>
            <a:r>
              <a:rPr lang="zh-CN" altLang="en-US" sz="2000" b="1" dirty="0" smtClean="0">
                <a:latin typeface="Times New Roman" panose="02020603050405020304" pitchFamily="18" charset="0"/>
              </a:rPr>
              <a:t>）以及大型并行计算机。这些测量仪器和设计软件可为完成本项目提供保障。</a:t>
            </a:r>
          </a:p>
        </p:txBody>
      </p:sp>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3</a:t>
            </a:fld>
            <a:endParaRPr lang="en-US" altLang="zh-CN" dirty="0"/>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30</a:t>
            </a:fld>
            <a:endParaRPr lang="en-US" altLang="zh-CN"/>
          </a:p>
        </p:txBody>
      </p:sp>
      <p:sp>
        <p:nvSpPr>
          <p:cNvPr id="6" name="文本框 5"/>
          <p:cNvSpPr txBox="1"/>
          <p:nvPr/>
        </p:nvSpPr>
        <p:spPr>
          <a:xfrm>
            <a:off x="395536" y="392449"/>
            <a:ext cx="4680520" cy="707886"/>
          </a:xfrm>
          <a:prstGeom prst="rect">
            <a:avLst/>
          </a:prstGeom>
          <a:noFill/>
        </p:spPr>
        <p:txBody>
          <a:bodyPr wrap="square" rtlCol="0">
            <a:spAutoFit/>
          </a:bodyPr>
          <a:lstStyle/>
          <a:p>
            <a:r>
              <a:rPr lang="zh-CN" altLang="en-US" sz="4000" b="1" dirty="0" smtClean="0">
                <a:solidFill>
                  <a:schemeClr val="tx2"/>
                </a:solidFill>
                <a:ea typeface="微软雅黑" panose="020B0503020204020204" pitchFamily="34" charset="-122"/>
                <a:cs typeface="Times New Roman" panose="02020603050405020304" pitchFamily="18" charset="0"/>
              </a:rPr>
              <a:t>北斗导航定位系统</a:t>
            </a:r>
            <a:endParaRPr lang="zh-CN" altLang="en-US" sz="4000" b="1" dirty="0">
              <a:solidFill>
                <a:schemeClr val="tx2"/>
              </a:solidFill>
              <a:ea typeface="微软雅黑" panose="020B0503020204020204" pitchFamily="34" charset="-122"/>
              <a:cs typeface="Times New Roman" panose="02020603050405020304" pitchFamily="18" charset="0"/>
            </a:endParaRPr>
          </a:p>
        </p:txBody>
      </p:sp>
      <p:pic>
        <p:nvPicPr>
          <p:cNvPr id="2" name="66262241-1-6">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55576" y="1484784"/>
            <a:ext cx="7224432" cy="4070102"/>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28184" y="44624"/>
            <a:ext cx="1539036" cy="1231229"/>
          </a:xfrm>
          <a:prstGeom prst="rect">
            <a:avLst/>
          </a:prstGeom>
        </p:spPr>
      </p:pic>
      <p:pic>
        <p:nvPicPr>
          <p:cNvPr id="8" name="图片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1600" y="5589240"/>
            <a:ext cx="1011692" cy="1011692"/>
          </a:xfrm>
          <a:prstGeom prst="rect">
            <a:avLst/>
          </a:prstGeom>
        </p:spPr>
      </p:pic>
      <p:pic>
        <p:nvPicPr>
          <p:cNvPr id="9" name="图片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62814" y="5589240"/>
            <a:ext cx="1009956" cy="1015272"/>
          </a:xfrm>
          <a:prstGeom prst="rect">
            <a:avLst/>
          </a:prstGeom>
        </p:spPr>
      </p:pic>
      <p:sp>
        <p:nvSpPr>
          <p:cNvPr id="10" name="文本框 9"/>
          <p:cNvSpPr txBox="1"/>
          <p:nvPr/>
        </p:nvSpPr>
        <p:spPr>
          <a:xfrm>
            <a:off x="6254653" y="5606127"/>
            <a:ext cx="1606102" cy="1015663"/>
          </a:xfrm>
          <a:prstGeom prst="rect">
            <a:avLst/>
          </a:prstGeom>
          <a:noFill/>
        </p:spPr>
        <p:txBody>
          <a:bodyPr wrap="square" rtlCol="0">
            <a:spAutoFit/>
          </a:bodyPr>
          <a:lstStyle/>
          <a:p>
            <a:r>
              <a:rPr lang="zh-CN" altLang="en-US" sz="2000" b="1" dirty="0" smtClean="0">
                <a:solidFill>
                  <a:srgbClr val="0000FF"/>
                </a:solidFill>
              </a:rPr>
              <a:t>俄罗斯的格洛纳斯系统</a:t>
            </a:r>
            <a:r>
              <a:rPr lang="en-US" altLang="zh-CN" sz="2000" b="1" dirty="0" smtClean="0">
                <a:solidFill>
                  <a:srgbClr val="0000FF"/>
                </a:solidFill>
              </a:rPr>
              <a:t>GLONASS</a:t>
            </a:r>
            <a:endParaRPr lang="zh-CN" altLang="en-US" sz="2000" b="1" dirty="0">
              <a:solidFill>
                <a:srgbClr val="0000FF"/>
              </a:solidFill>
            </a:endParaRPr>
          </a:p>
        </p:txBody>
      </p:sp>
    </p:spTree>
    <p:extLst>
      <p:ext uri="{BB962C8B-B14F-4D97-AF65-F5344CB8AC3E}">
        <p14:creationId xmlns:p14="http://schemas.microsoft.com/office/powerpoint/2010/main" val="324838973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99392"/>
            <a:ext cx="7543800" cy="1295400"/>
          </a:xfrm>
        </p:spPr>
        <p:txBody>
          <a:bodyPr/>
          <a:lstStyle/>
          <a:p>
            <a:r>
              <a:rPr lang="en-US" altLang="zh-CN" dirty="0" smtClean="0"/>
              <a:t>NB-</a:t>
            </a:r>
            <a:r>
              <a:rPr lang="en-US" altLang="zh-CN" dirty="0" err="1" smtClean="0"/>
              <a:t>loT</a:t>
            </a:r>
            <a:endParaRPr lang="zh-CN" altLang="en-US" dirty="0"/>
          </a:p>
        </p:txBody>
      </p:sp>
      <p:sp>
        <p:nvSpPr>
          <p:cNvPr id="3" name="内容占位符 2"/>
          <p:cNvSpPr>
            <a:spLocks noGrp="1"/>
          </p:cNvSpPr>
          <p:nvPr>
            <p:ph idx="1"/>
          </p:nvPr>
        </p:nvSpPr>
        <p:spPr>
          <a:xfrm>
            <a:off x="179512" y="1341295"/>
            <a:ext cx="8191772" cy="4691608"/>
          </a:xfrm>
        </p:spPr>
        <p:txBody>
          <a:bodyPr/>
          <a:lstStyle/>
          <a:p>
            <a:pPr marL="0" indent="0" algn="just">
              <a:lnSpc>
                <a:spcPts val="3000"/>
              </a:lnSpc>
              <a:buNone/>
            </a:pPr>
            <a:r>
              <a:rPr lang="zh-CN" altLang="en-US" sz="2200" b="1" dirty="0" smtClean="0">
                <a:latin typeface="Times New Roman" panose="02020603050405020304" pitchFamily="18" charset="0"/>
                <a:cs typeface="Times New Roman" panose="02020603050405020304" pitchFamily="18" charset="0"/>
              </a:rPr>
              <a:t>        窄带</a:t>
            </a:r>
            <a:r>
              <a:rPr lang="zh-CN" altLang="en-US" sz="2200" b="1" dirty="0">
                <a:latin typeface="Times New Roman" panose="02020603050405020304" pitchFamily="18" charset="0"/>
                <a:cs typeface="Times New Roman" panose="02020603050405020304" pitchFamily="18" charset="0"/>
              </a:rPr>
              <a:t>物联网（</a:t>
            </a:r>
            <a:r>
              <a:rPr lang="en-US" altLang="zh-CN" sz="2200" b="1" dirty="0">
                <a:latin typeface="Times New Roman" panose="02020603050405020304" pitchFamily="18" charset="0"/>
                <a:cs typeface="Times New Roman" panose="02020603050405020304" pitchFamily="18" charset="0"/>
              </a:rPr>
              <a:t>Narrow Band Internet of Things, NB-</a:t>
            </a:r>
            <a:r>
              <a:rPr lang="en-US" altLang="zh-CN" sz="2200" b="1" dirty="0" err="1">
                <a:latin typeface="Times New Roman" panose="02020603050405020304" pitchFamily="18" charset="0"/>
                <a:cs typeface="Times New Roman" panose="02020603050405020304" pitchFamily="18" charset="0"/>
              </a:rPr>
              <a:t>IoT</a:t>
            </a:r>
            <a:r>
              <a:rPr lang="zh-CN" altLang="en-US" sz="2200" b="1" dirty="0">
                <a:latin typeface="Times New Roman" panose="02020603050405020304" pitchFamily="18" charset="0"/>
                <a:cs typeface="Times New Roman" panose="02020603050405020304" pitchFamily="18" charset="0"/>
              </a:rPr>
              <a:t>）成为万物互联网络的一个重要分支。</a:t>
            </a:r>
            <a:r>
              <a:rPr lang="en-US" altLang="zh-CN" sz="2200" b="1" dirty="0">
                <a:latin typeface="Times New Roman" panose="02020603050405020304" pitchFamily="18" charset="0"/>
                <a:cs typeface="Times New Roman" panose="02020603050405020304" pitchFamily="18" charset="0"/>
              </a:rPr>
              <a:t>NB-</a:t>
            </a:r>
            <a:r>
              <a:rPr lang="en-US" altLang="zh-CN" sz="2200" b="1" dirty="0" err="1">
                <a:latin typeface="Times New Roman" panose="02020603050405020304" pitchFamily="18" charset="0"/>
                <a:cs typeface="Times New Roman" panose="02020603050405020304" pitchFamily="18" charset="0"/>
              </a:rPr>
              <a:t>IoT</a:t>
            </a:r>
            <a:r>
              <a:rPr lang="zh-CN" altLang="en-US" sz="2200" b="1" dirty="0">
                <a:latin typeface="Times New Roman" panose="02020603050405020304" pitchFamily="18" charset="0"/>
                <a:cs typeface="Times New Roman" panose="02020603050405020304" pitchFamily="18" charset="0"/>
              </a:rPr>
              <a:t>构建</a:t>
            </a:r>
            <a:r>
              <a:rPr lang="zh-CN" altLang="en-US" sz="2200" b="1" dirty="0" smtClean="0">
                <a:latin typeface="Times New Roman" panose="02020603050405020304" pitchFamily="18" charset="0"/>
                <a:cs typeface="Times New Roman" panose="02020603050405020304" pitchFamily="18" charset="0"/>
              </a:rPr>
              <a:t>于蜂窝网络，</a:t>
            </a:r>
            <a:r>
              <a:rPr lang="zh-CN" altLang="en-US" sz="2200" b="1" dirty="0">
                <a:latin typeface="Times New Roman" panose="02020603050405020304" pitchFamily="18" charset="0"/>
                <a:cs typeface="Times New Roman" panose="02020603050405020304" pitchFamily="18" charset="0"/>
              </a:rPr>
              <a:t>只消耗大约</a:t>
            </a:r>
            <a:r>
              <a:rPr lang="en-US" altLang="zh-CN" sz="2200" b="1" dirty="0" smtClean="0">
                <a:latin typeface="Times New Roman" panose="02020603050405020304" pitchFamily="18" charset="0"/>
                <a:cs typeface="Times New Roman" panose="02020603050405020304" pitchFamily="18" charset="0"/>
              </a:rPr>
              <a:t>180kHz</a:t>
            </a:r>
            <a:r>
              <a:rPr lang="zh-CN" altLang="en-US" sz="2200" b="1" dirty="0" smtClean="0">
                <a:latin typeface="Times New Roman" panose="02020603050405020304" pitchFamily="18" charset="0"/>
                <a:cs typeface="Times New Roman" panose="02020603050405020304" pitchFamily="18" charset="0"/>
              </a:rPr>
              <a:t>带宽</a:t>
            </a:r>
            <a:r>
              <a:rPr lang="zh-CN" altLang="en-US" sz="2200" b="1" dirty="0">
                <a:latin typeface="Times New Roman" panose="02020603050405020304" pitchFamily="18" charset="0"/>
                <a:cs typeface="Times New Roman" panose="02020603050405020304" pitchFamily="18" charset="0"/>
              </a:rPr>
              <a:t>，可直接部署于</a:t>
            </a:r>
            <a:r>
              <a:rPr lang="en-US" altLang="zh-CN" sz="2200" b="1" dirty="0" smtClean="0">
                <a:latin typeface="Times New Roman" panose="02020603050405020304" pitchFamily="18" charset="0"/>
                <a:cs typeface="Times New Roman" panose="02020603050405020304" pitchFamily="18" charset="0"/>
              </a:rPr>
              <a:t>GSM</a:t>
            </a:r>
            <a:r>
              <a:rPr lang="zh-CN" altLang="en-US" sz="2200" b="1" dirty="0" smtClean="0">
                <a:latin typeface="Times New Roman" panose="02020603050405020304" pitchFamily="18" charset="0"/>
                <a:cs typeface="Times New Roman" panose="02020603050405020304" pitchFamily="18" charset="0"/>
              </a:rPr>
              <a:t>、</a:t>
            </a:r>
            <a:r>
              <a:rPr lang="en-US" altLang="zh-CN" sz="2200" b="1" dirty="0" smtClean="0">
                <a:latin typeface="Times New Roman" panose="02020603050405020304" pitchFamily="18" charset="0"/>
                <a:cs typeface="Times New Roman" panose="02020603050405020304" pitchFamily="18" charset="0"/>
              </a:rPr>
              <a:t>UMTS</a:t>
            </a:r>
            <a:r>
              <a:rPr lang="zh-CN" altLang="en-US" sz="2200" b="1" dirty="0" smtClean="0">
                <a:latin typeface="Times New Roman" panose="02020603050405020304" pitchFamily="18" charset="0"/>
                <a:cs typeface="Times New Roman" panose="02020603050405020304" pitchFamily="18" charset="0"/>
              </a:rPr>
              <a:t>或</a:t>
            </a:r>
            <a:r>
              <a:rPr lang="en-US" altLang="zh-CN" sz="2200" b="1" dirty="0">
                <a:latin typeface="Times New Roman" panose="02020603050405020304" pitchFamily="18" charset="0"/>
                <a:cs typeface="Times New Roman" panose="02020603050405020304" pitchFamily="18" charset="0"/>
              </a:rPr>
              <a:t>LTE</a:t>
            </a:r>
            <a:r>
              <a:rPr lang="zh-CN" altLang="en-US" sz="2200" b="1" dirty="0">
                <a:latin typeface="Times New Roman" panose="02020603050405020304" pitchFamily="18" charset="0"/>
                <a:cs typeface="Times New Roman" panose="02020603050405020304" pitchFamily="18" charset="0"/>
              </a:rPr>
              <a:t>网络，以降低部署成本、实现平滑升级</a:t>
            </a:r>
            <a:r>
              <a:rPr lang="zh-CN" altLang="en-US" sz="2200" b="1" dirty="0" smtClean="0">
                <a:latin typeface="Times New Roman" panose="02020603050405020304" pitchFamily="18" charset="0"/>
                <a:cs typeface="Times New Roman" panose="02020603050405020304" pitchFamily="18" charset="0"/>
              </a:rPr>
              <a:t>。</a:t>
            </a:r>
            <a:endParaRPr lang="en-US" altLang="zh-CN" sz="2200" b="1" dirty="0" smtClean="0">
              <a:latin typeface="Times New Roman" panose="02020603050405020304" pitchFamily="18" charset="0"/>
              <a:cs typeface="Times New Roman" panose="02020603050405020304" pitchFamily="18" charset="0"/>
            </a:endParaRPr>
          </a:p>
          <a:p>
            <a:pPr marL="0" indent="0" algn="just">
              <a:lnSpc>
                <a:spcPts val="3000"/>
              </a:lnSpc>
              <a:buNone/>
            </a:pPr>
            <a:r>
              <a:rPr lang="en-US" altLang="zh-CN" sz="2200" b="1" dirty="0" smtClean="0">
                <a:latin typeface="Times New Roman" panose="02020603050405020304" pitchFamily="18" charset="0"/>
                <a:cs typeface="Times New Roman" panose="02020603050405020304" pitchFamily="18" charset="0"/>
              </a:rPr>
              <a:t>        NB-</a:t>
            </a:r>
            <a:r>
              <a:rPr lang="en-US" altLang="zh-CN" sz="2200" b="1" dirty="0" err="1" smtClean="0">
                <a:latin typeface="Times New Roman" panose="02020603050405020304" pitchFamily="18" charset="0"/>
                <a:cs typeface="Times New Roman" panose="02020603050405020304" pitchFamily="18" charset="0"/>
              </a:rPr>
              <a:t>IoT</a:t>
            </a:r>
            <a:r>
              <a:rPr lang="zh-CN" altLang="en-US" sz="2200" b="1" dirty="0" smtClean="0">
                <a:latin typeface="Times New Roman" panose="02020603050405020304" pitchFamily="18" charset="0"/>
                <a:cs typeface="Times New Roman" panose="02020603050405020304" pitchFamily="18" charset="0"/>
              </a:rPr>
              <a:t>是物联网领域</a:t>
            </a:r>
            <a:r>
              <a:rPr lang="zh-CN" altLang="en-US" sz="2200" b="1" dirty="0">
                <a:latin typeface="Times New Roman" panose="02020603050405020304" pitchFamily="18" charset="0"/>
                <a:cs typeface="Times New Roman" panose="02020603050405020304" pitchFamily="18" charset="0"/>
              </a:rPr>
              <a:t>一个新兴的技术，支持低功耗设备在广域网的蜂窝数据连接，也被叫作低功耗广域网</a:t>
            </a:r>
            <a:r>
              <a:rPr lang="en-US" altLang="zh-CN" sz="2200" b="1" dirty="0">
                <a:latin typeface="Times New Roman" panose="02020603050405020304" pitchFamily="18" charset="0"/>
                <a:cs typeface="Times New Roman" panose="02020603050405020304" pitchFamily="18" charset="0"/>
              </a:rPr>
              <a:t>(LPWAN)</a:t>
            </a:r>
            <a:r>
              <a:rPr lang="zh-CN" altLang="en-US" sz="2200" b="1" dirty="0" smtClean="0">
                <a:latin typeface="Times New Roman" panose="02020603050405020304" pitchFamily="18" charset="0"/>
                <a:cs typeface="Times New Roman" panose="02020603050405020304" pitchFamily="18" charset="0"/>
              </a:rPr>
              <a:t>。</a:t>
            </a:r>
            <a:endParaRPr lang="en-US" altLang="zh-CN" sz="2200" b="1" dirty="0" smtClean="0">
              <a:latin typeface="Times New Roman" panose="02020603050405020304" pitchFamily="18" charset="0"/>
              <a:cs typeface="Times New Roman" panose="02020603050405020304" pitchFamily="18" charset="0"/>
            </a:endParaRPr>
          </a:p>
          <a:p>
            <a:pPr marL="0" indent="0" algn="just">
              <a:lnSpc>
                <a:spcPts val="3000"/>
              </a:lnSpc>
              <a:buNone/>
            </a:pPr>
            <a:r>
              <a:rPr lang="en-US" altLang="zh-CN" sz="2200" b="1" dirty="0" smtClean="0">
                <a:latin typeface="Times New Roman" panose="02020603050405020304" pitchFamily="18" charset="0"/>
                <a:cs typeface="Times New Roman" panose="02020603050405020304" pitchFamily="18" charset="0"/>
              </a:rPr>
              <a:t>        NB-</a:t>
            </a:r>
            <a:r>
              <a:rPr lang="en-US" altLang="zh-CN" sz="2200" b="1" dirty="0" err="1" smtClean="0">
                <a:latin typeface="Times New Roman" panose="02020603050405020304" pitchFamily="18" charset="0"/>
                <a:cs typeface="Times New Roman" panose="02020603050405020304" pitchFamily="18" charset="0"/>
              </a:rPr>
              <a:t>IoT</a:t>
            </a:r>
            <a:r>
              <a:rPr lang="zh-CN" altLang="en-US" sz="2200" b="1" dirty="0" smtClean="0">
                <a:latin typeface="Times New Roman" panose="02020603050405020304" pitchFamily="18" charset="0"/>
                <a:cs typeface="Times New Roman" panose="02020603050405020304" pitchFamily="18" charset="0"/>
              </a:rPr>
              <a:t>四</a:t>
            </a:r>
            <a:r>
              <a:rPr lang="zh-CN" altLang="en-US" sz="2200" b="1" dirty="0">
                <a:latin typeface="Times New Roman" panose="02020603050405020304" pitchFamily="18" charset="0"/>
                <a:cs typeface="Times New Roman" panose="02020603050405020304" pitchFamily="18" charset="0"/>
              </a:rPr>
              <a:t>大特点：一是</a:t>
            </a:r>
            <a:r>
              <a:rPr lang="zh-CN" altLang="en-US" sz="2200" b="1" dirty="0">
                <a:solidFill>
                  <a:srgbClr val="0000FF"/>
                </a:solidFill>
                <a:latin typeface="Times New Roman" panose="02020603050405020304" pitchFamily="18" charset="0"/>
                <a:cs typeface="Times New Roman" panose="02020603050405020304" pitchFamily="18" charset="0"/>
              </a:rPr>
              <a:t>广覆盖</a:t>
            </a:r>
            <a:r>
              <a:rPr lang="zh-CN" altLang="en-US" sz="2200" b="1" dirty="0">
                <a:latin typeface="Times New Roman" panose="02020603050405020304" pitchFamily="18" charset="0"/>
                <a:cs typeface="Times New Roman" panose="02020603050405020304" pitchFamily="18" charset="0"/>
              </a:rPr>
              <a:t>，将提供改进的室内覆盖，在同样的频段下，</a:t>
            </a:r>
            <a:r>
              <a:rPr lang="en-US" altLang="zh-CN" sz="2200" b="1" dirty="0">
                <a:latin typeface="Times New Roman" panose="02020603050405020304" pitchFamily="18" charset="0"/>
                <a:cs typeface="Times New Roman" panose="02020603050405020304" pitchFamily="18" charset="0"/>
              </a:rPr>
              <a:t>NB-</a:t>
            </a:r>
            <a:r>
              <a:rPr lang="en-US" altLang="zh-CN" sz="2200" b="1" dirty="0" err="1">
                <a:latin typeface="Times New Roman" panose="02020603050405020304" pitchFamily="18" charset="0"/>
                <a:cs typeface="Times New Roman" panose="02020603050405020304" pitchFamily="18" charset="0"/>
              </a:rPr>
              <a:t>IoT</a:t>
            </a:r>
            <a:r>
              <a:rPr lang="zh-CN" altLang="en-US" sz="2200" b="1" dirty="0">
                <a:latin typeface="Times New Roman" panose="02020603050405020304" pitchFamily="18" charset="0"/>
                <a:cs typeface="Times New Roman" panose="02020603050405020304" pitchFamily="18" charset="0"/>
              </a:rPr>
              <a:t>比现有的网络增益</a:t>
            </a:r>
            <a:r>
              <a:rPr lang="en-US" altLang="zh-CN" sz="2200" b="1" dirty="0">
                <a:latin typeface="Times New Roman" panose="02020603050405020304" pitchFamily="18" charset="0"/>
                <a:cs typeface="Times New Roman" panose="02020603050405020304" pitchFamily="18" charset="0"/>
              </a:rPr>
              <a:t>20dB</a:t>
            </a:r>
            <a:r>
              <a:rPr lang="zh-CN" altLang="en-US" sz="2200" b="1" dirty="0">
                <a:latin typeface="Times New Roman" panose="02020603050405020304" pitchFamily="18" charset="0"/>
                <a:cs typeface="Times New Roman" panose="02020603050405020304" pitchFamily="18" charset="0"/>
              </a:rPr>
              <a:t>，相当于提升了</a:t>
            </a:r>
            <a:r>
              <a:rPr lang="en-US" altLang="zh-CN" sz="2200" b="1" dirty="0">
                <a:latin typeface="Times New Roman" panose="02020603050405020304" pitchFamily="18" charset="0"/>
                <a:cs typeface="Times New Roman" panose="02020603050405020304" pitchFamily="18" charset="0"/>
              </a:rPr>
              <a:t>100</a:t>
            </a:r>
            <a:r>
              <a:rPr lang="zh-CN" altLang="en-US" sz="2200" b="1" dirty="0">
                <a:latin typeface="Times New Roman" panose="02020603050405020304" pitchFamily="18" charset="0"/>
                <a:cs typeface="Times New Roman" panose="02020603050405020304" pitchFamily="18" charset="0"/>
              </a:rPr>
              <a:t>倍覆盖区域的能力；二是</a:t>
            </a:r>
            <a:r>
              <a:rPr lang="zh-CN" altLang="en-US" sz="2200" b="1" dirty="0">
                <a:solidFill>
                  <a:srgbClr val="0000FF"/>
                </a:solidFill>
                <a:latin typeface="Times New Roman" panose="02020603050405020304" pitchFamily="18" charset="0"/>
                <a:cs typeface="Times New Roman" panose="02020603050405020304" pitchFamily="18" charset="0"/>
              </a:rPr>
              <a:t>具备支撑海量连接的能力</a:t>
            </a:r>
            <a:r>
              <a:rPr lang="zh-CN" altLang="en-US" sz="2200" b="1" dirty="0">
                <a:latin typeface="Times New Roman" panose="02020603050405020304" pitchFamily="18" charset="0"/>
                <a:cs typeface="Times New Roman" panose="02020603050405020304" pitchFamily="18" charset="0"/>
              </a:rPr>
              <a:t>，</a:t>
            </a:r>
            <a:r>
              <a:rPr lang="en-US" altLang="zh-CN" sz="2200" b="1" dirty="0">
                <a:latin typeface="Times New Roman" panose="02020603050405020304" pitchFamily="18" charset="0"/>
                <a:cs typeface="Times New Roman" panose="02020603050405020304" pitchFamily="18" charset="0"/>
              </a:rPr>
              <a:t>NB-</a:t>
            </a:r>
            <a:r>
              <a:rPr lang="en-US" altLang="zh-CN" sz="2200" b="1" dirty="0" err="1">
                <a:latin typeface="Times New Roman" panose="02020603050405020304" pitchFamily="18" charset="0"/>
                <a:cs typeface="Times New Roman" panose="02020603050405020304" pitchFamily="18" charset="0"/>
              </a:rPr>
              <a:t>IoT</a:t>
            </a:r>
            <a:r>
              <a:rPr lang="zh-CN" altLang="en-US" sz="2200" b="1" dirty="0">
                <a:latin typeface="Times New Roman" panose="02020603050405020304" pitchFamily="18" charset="0"/>
                <a:cs typeface="Times New Roman" panose="02020603050405020304" pitchFamily="18" charset="0"/>
              </a:rPr>
              <a:t>一个扇区能够支持</a:t>
            </a:r>
            <a:r>
              <a:rPr lang="en-US" altLang="zh-CN" sz="2200" b="1" dirty="0">
                <a:latin typeface="Times New Roman" panose="02020603050405020304" pitchFamily="18" charset="0"/>
                <a:cs typeface="Times New Roman" panose="02020603050405020304" pitchFamily="18" charset="0"/>
              </a:rPr>
              <a:t>10</a:t>
            </a:r>
            <a:r>
              <a:rPr lang="zh-CN" altLang="en-US" sz="2200" b="1" dirty="0">
                <a:latin typeface="Times New Roman" panose="02020603050405020304" pitchFamily="18" charset="0"/>
                <a:cs typeface="Times New Roman" panose="02020603050405020304" pitchFamily="18" charset="0"/>
              </a:rPr>
              <a:t>万个连接，支持低延时敏感度、超低的设备成本、低设备功耗和优化的网络架构；三是更</a:t>
            </a:r>
            <a:r>
              <a:rPr lang="zh-CN" altLang="en-US" sz="2200" b="1" dirty="0">
                <a:solidFill>
                  <a:srgbClr val="0000FF"/>
                </a:solidFill>
                <a:latin typeface="Times New Roman" panose="02020603050405020304" pitchFamily="18" charset="0"/>
                <a:cs typeface="Times New Roman" panose="02020603050405020304" pitchFamily="18" charset="0"/>
              </a:rPr>
              <a:t>低功耗</a:t>
            </a:r>
            <a:r>
              <a:rPr lang="zh-CN" altLang="en-US" sz="2200" b="1" dirty="0">
                <a:latin typeface="Times New Roman" panose="02020603050405020304" pitchFamily="18" charset="0"/>
                <a:cs typeface="Times New Roman" panose="02020603050405020304" pitchFamily="18" charset="0"/>
              </a:rPr>
              <a:t>，</a:t>
            </a:r>
            <a:r>
              <a:rPr lang="en-US" altLang="zh-CN" sz="2200" b="1" dirty="0">
                <a:latin typeface="Times New Roman" panose="02020603050405020304" pitchFamily="18" charset="0"/>
                <a:cs typeface="Times New Roman" panose="02020603050405020304" pitchFamily="18" charset="0"/>
              </a:rPr>
              <a:t>NB-</a:t>
            </a:r>
            <a:r>
              <a:rPr lang="en-US" altLang="zh-CN" sz="2200" b="1" dirty="0" err="1">
                <a:latin typeface="Times New Roman" panose="02020603050405020304" pitchFamily="18" charset="0"/>
                <a:cs typeface="Times New Roman" panose="02020603050405020304" pitchFamily="18" charset="0"/>
              </a:rPr>
              <a:t>IoT</a:t>
            </a:r>
            <a:r>
              <a:rPr lang="zh-CN" altLang="en-US" sz="2200" b="1" dirty="0">
                <a:latin typeface="Times New Roman" panose="02020603050405020304" pitchFamily="18" charset="0"/>
                <a:cs typeface="Times New Roman" panose="02020603050405020304" pitchFamily="18" charset="0"/>
              </a:rPr>
              <a:t>终端模块的待机时间可长达</a:t>
            </a:r>
            <a:r>
              <a:rPr lang="en-US" altLang="zh-CN" sz="2200" b="1" dirty="0">
                <a:latin typeface="Times New Roman" panose="02020603050405020304" pitchFamily="18" charset="0"/>
                <a:cs typeface="Times New Roman" panose="02020603050405020304" pitchFamily="18" charset="0"/>
              </a:rPr>
              <a:t>10</a:t>
            </a:r>
            <a:r>
              <a:rPr lang="zh-CN" altLang="en-US" sz="2200" b="1" dirty="0">
                <a:latin typeface="Times New Roman" panose="02020603050405020304" pitchFamily="18" charset="0"/>
                <a:cs typeface="Times New Roman" panose="02020603050405020304" pitchFamily="18" charset="0"/>
              </a:rPr>
              <a:t>年；四是更</a:t>
            </a:r>
            <a:r>
              <a:rPr lang="zh-CN" altLang="en-US" sz="2200" b="1" dirty="0">
                <a:solidFill>
                  <a:srgbClr val="0000FF"/>
                </a:solidFill>
                <a:latin typeface="Times New Roman" panose="02020603050405020304" pitchFamily="18" charset="0"/>
                <a:cs typeface="Times New Roman" panose="02020603050405020304" pitchFamily="18" charset="0"/>
              </a:rPr>
              <a:t>低的模块成本</a:t>
            </a:r>
            <a:r>
              <a:rPr lang="zh-CN" altLang="en-US" sz="2200" b="1" dirty="0">
                <a:latin typeface="Times New Roman" panose="02020603050405020304" pitchFamily="18" charset="0"/>
                <a:cs typeface="Times New Roman" panose="02020603050405020304" pitchFamily="18" charset="0"/>
              </a:rPr>
              <a:t>，企业预期的单个接连模块不超过</a:t>
            </a:r>
            <a:r>
              <a:rPr lang="en-US" altLang="zh-CN" sz="2200" b="1" dirty="0">
                <a:latin typeface="Times New Roman" panose="02020603050405020304" pitchFamily="18" charset="0"/>
                <a:cs typeface="Times New Roman" panose="02020603050405020304" pitchFamily="18" charset="0"/>
              </a:rPr>
              <a:t>5</a:t>
            </a:r>
            <a:r>
              <a:rPr lang="zh-CN" altLang="en-US" sz="2200" b="1" dirty="0">
                <a:latin typeface="Times New Roman" panose="02020603050405020304" pitchFamily="18" charset="0"/>
                <a:cs typeface="Times New Roman" panose="02020603050405020304" pitchFamily="18" charset="0"/>
              </a:rPr>
              <a:t>美元。</a:t>
            </a: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31</a:t>
            </a:fld>
            <a:endParaRPr lang="en-US" altLang="zh-CN" dirty="0"/>
          </a:p>
        </p:txBody>
      </p:sp>
    </p:spTree>
    <p:extLst>
      <p:ext uri="{BB962C8B-B14F-4D97-AF65-F5344CB8AC3E}">
        <p14:creationId xmlns:p14="http://schemas.microsoft.com/office/powerpoint/2010/main" val="2102391790"/>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520" y="-308320"/>
            <a:ext cx="6707088" cy="1218530"/>
          </a:xfrm>
        </p:spPr>
        <p:txBody>
          <a:bodyPr/>
          <a:lstStyle/>
          <a:p>
            <a:r>
              <a:rPr lang="zh-CN" altLang="en-US" sz="4000" dirty="0">
                <a:latin typeface="Times New Roman" panose="02020603050405020304" pitchFamily="18" charset="0"/>
                <a:ea typeface="微软雅黑" panose="020B0503020204020204" pitchFamily="34" charset="-122"/>
                <a:cs typeface="Times New Roman" panose="02020603050405020304" pitchFamily="18" charset="0"/>
              </a:rPr>
              <a:t>移动电话辐射对健康的危害</a:t>
            </a:r>
          </a:p>
        </p:txBody>
      </p:sp>
      <p:sp>
        <p:nvSpPr>
          <p:cNvPr id="3" name="内容占位符 2"/>
          <p:cNvSpPr>
            <a:spLocks noGrp="1"/>
          </p:cNvSpPr>
          <p:nvPr>
            <p:ph idx="1"/>
          </p:nvPr>
        </p:nvSpPr>
        <p:spPr>
          <a:xfrm>
            <a:off x="313900" y="2332546"/>
            <a:ext cx="8229600" cy="4774004"/>
          </a:xfrm>
        </p:spPr>
        <p:txBody>
          <a:bodyPr/>
          <a:lstStyle/>
          <a:p>
            <a:pPr marL="0" indent="0">
              <a:buNone/>
            </a:pPr>
            <a:r>
              <a:rPr lang="zh-CN" altLang="en-US" sz="2000" b="1" dirty="0" smtClean="0"/>
              <a:t>       </a:t>
            </a:r>
            <a:r>
              <a:rPr lang="zh-CN" altLang="en-US" sz="1800" b="1" dirty="0" smtClean="0"/>
              <a:t>基于</a:t>
            </a:r>
            <a:r>
              <a:rPr lang="zh-CN" altLang="en-US" sz="1800" b="1" dirty="0"/>
              <a:t>大多数科学和医学机构的研究，世界卫生组织发表声明称手机和信号基站不太可能促发癌症和其他身体危害</a:t>
            </a:r>
            <a:r>
              <a:rPr lang="zh-CN" altLang="en-US" sz="1800" b="1" dirty="0" smtClean="0"/>
              <a:t>产生。</a:t>
            </a:r>
            <a:endParaRPr lang="en-US" altLang="zh-CN" sz="1800" b="1" dirty="0" smtClean="0"/>
          </a:p>
          <a:p>
            <a:pPr marL="0" indent="0" algn="just">
              <a:buNone/>
            </a:pPr>
            <a:r>
              <a:rPr lang="zh-CN" altLang="en-US" sz="1400" dirty="0" smtClean="0">
                <a:solidFill>
                  <a:srgbClr val="0070C0"/>
                </a:solidFill>
              </a:rPr>
              <a:t>        研究</a:t>
            </a:r>
            <a:r>
              <a:rPr lang="zh-CN" altLang="en-US" sz="1400" dirty="0">
                <a:solidFill>
                  <a:srgbClr val="0070C0"/>
                </a:solidFill>
              </a:rPr>
              <a:t>表明，人体对电磁辐射的吸收，可能是一种相干吸收，即一种典型的谐振现象。电磁波的电场极化沿人体细线的方向，如果入射波长是人体高度的</a:t>
            </a:r>
            <a:r>
              <a:rPr lang="en-US" altLang="zh-CN" sz="1400" dirty="0">
                <a:solidFill>
                  <a:srgbClr val="0070C0"/>
                </a:solidFill>
              </a:rPr>
              <a:t>2</a:t>
            </a:r>
            <a:r>
              <a:rPr lang="zh-CN" altLang="en-US" sz="1400" dirty="0">
                <a:solidFill>
                  <a:srgbClr val="0070C0"/>
                </a:solidFill>
              </a:rPr>
              <a:t>．</a:t>
            </a:r>
            <a:r>
              <a:rPr lang="en-US" altLang="zh-CN" sz="1400" dirty="0">
                <a:solidFill>
                  <a:srgbClr val="0070C0"/>
                </a:solidFill>
              </a:rPr>
              <a:t>5</a:t>
            </a:r>
            <a:r>
              <a:rPr lang="zh-CN" altLang="en-US" sz="1400" dirty="0">
                <a:solidFill>
                  <a:srgbClr val="0070C0"/>
                </a:solidFill>
              </a:rPr>
              <a:t>倍或</a:t>
            </a:r>
            <a:r>
              <a:rPr lang="en-US" altLang="zh-CN" sz="1400" dirty="0">
                <a:solidFill>
                  <a:srgbClr val="0070C0"/>
                </a:solidFill>
              </a:rPr>
              <a:t>5</a:t>
            </a:r>
            <a:r>
              <a:rPr lang="zh-CN" altLang="en-US" sz="1400" dirty="0">
                <a:solidFill>
                  <a:srgbClr val="0070C0"/>
                </a:solidFill>
              </a:rPr>
              <a:t>倍（由接地条件决定），那么人体就会感应相当强的射频相干电流。若人体接地良好，则人体上的感应电流类似于地面上的</a:t>
            </a:r>
            <a:r>
              <a:rPr lang="en-US" altLang="zh-CN" sz="1400" dirty="0">
                <a:solidFill>
                  <a:srgbClr val="0070C0"/>
                </a:solidFill>
              </a:rPr>
              <a:t>1</a:t>
            </a:r>
            <a:r>
              <a:rPr lang="zh-CN" altLang="en-US" sz="1400" dirty="0">
                <a:solidFill>
                  <a:srgbClr val="0070C0"/>
                </a:solidFill>
              </a:rPr>
              <a:t>／</a:t>
            </a:r>
            <a:r>
              <a:rPr lang="en-US" altLang="zh-CN" sz="1400" dirty="0">
                <a:solidFill>
                  <a:srgbClr val="0070C0"/>
                </a:solidFill>
              </a:rPr>
              <a:t>4</a:t>
            </a:r>
            <a:r>
              <a:rPr lang="zh-CN" altLang="en-US" sz="1400" dirty="0">
                <a:solidFill>
                  <a:srgbClr val="0070C0"/>
                </a:solidFill>
              </a:rPr>
              <a:t>波长振子上的电流，若接地不好，则相当于谐振半波摄于上的电流。研究发现，此时人体最大的射频能量吸收发生在人体组织最小截面处（如，脚踝、颈、腹股沟等区域）。人体吸收射频辐射能量的机理，现在仍存在争议。实际上人体带有的磁性材料是不确定的，不能直接接收磁能。人体主要由水、电解质和具有人净轻的复杂分子组成，人体通过离子运动和极性分子振荡而从射频电场吸收能量，而磁场能量的吸收则须通过法拉第连锁现象实现的</a:t>
            </a:r>
            <a:r>
              <a:rPr lang="zh-CN" altLang="en-US" sz="1400" dirty="0" smtClean="0">
                <a:solidFill>
                  <a:srgbClr val="0070C0"/>
                </a:solidFill>
              </a:rPr>
              <a:t>。</a:t>
            </a:r>
            <a:endParaRPr lang="en-US" altLang="zh-CN" sz="1400" dirty="0" smtClean="0">
              <a:solidFill>
                <a:srgbClr val="0070C0"/>
              </a:solidFill>
            </a:endParaRPr>
          </a:p>
          <a:p>
            <a:pPr marL="0" indent="0" algn="just">
              <a:buNone/>
            </a:pPr>
            <a:r>
              <a:rPr lang="en-US" altLang="zh-CN" sz="1400" dirty="0" smtClean="0">
                <a:solidFill>
                  <a:srgbClr val="7030A0"/>
                </a:solidFill>
              </a:rPr>
              <a:t>        2002</a:t>
            </a:r>
            <a:r>
              <a:rPr lang="zh-CN" altLang="en-US" sz="1400" dirty="0">
                <a:solidFill>
                  <a:srgbClr val="7030A0"/>
                </a:solidFill>
              </a:rPr>
              <a:t>年在法国进行的调查，样本为乡村里居住在距离</a:t>
            </a:r>
            <a:r>
              <a:rPr lang="en-US" altLang="zh-CN" sz="1400" dirty="0">
                <a:solidFill>
                  <a:srgbClr val="7030A0"/>
                </a:solidFill>
              </a:rPr>
              <a:t>GSM</a:t>
            </a:r>
            <a:r>
              <a:rPr lang="zh-CN" altLang="en-US" sz="1400" dirty="0">
                <a:solidFill>
                  <a:srgbClr val="7030A0"/>
                </a:solidFill>
              </a:rPr>
              <a:t>移动信号塔</a:t>
            </a:r>
            <a:r>
              <a:rPr lang="en-US" altLang="zh-CN" sz="1400" dirty="0">
                <a:solidFill>
                  <a:srgbClr val="7030A0"/>
                </a:solidFill>
              </a:rPr>
              <a:t>300</a:t>
            </a:r>
            <a:r>
              <a:rPr lang="zh-CN" altLang="en-US" sz="1400" dirty="0">
                <a:solidFill>
                  <a:srgbClr val="7030A0"/>
                </a:solidFill>
              </a:rPr>
              <a:t>米内，和城市里距离</a:t>
            </a:r>
            <a:r>
              <a:rPr lang="en-US" altLang="zh-CN" sz="1400" dirty="0">
                <a:solidFill>
                  <a:srgbClr val="7030A0"/>
                </a:solidFill>
              </a:rPr>
              <a:t>100</a:t>
            </a:r>
            <a:r>
              <a:rPr lang="zh-CN" altLang="en-US" sz="1400" dirty="0">
                <a:solidFill>
                  <a:srgbClr val="7030A0"/>
                </a:solidFill>
              </a:rPr>
              <a:t>米内的人群，发现很多不同症状的自我报告。其中包括疲劳、头痛、睡眠问题和记忆力减退。在西班牙、埃及、波兰和奥地利的调查也得到相似的结果。没有任何主要的调查能够证明居住在基站附近对于健康不产生影响。但是对于居住在基站附近的人口进行调查也有很大的难度，尤其是对于个体的被辐射的评估。自我报告也会受到自我恐慌的影响而不准确</a:t>
            </a:r>
            <a:r>
              <a:rPr lang="zh-CN" altLang="en-US" sz="1400" dirty="0" smtClean="0">
                <a:solidFill>
                  <a:srgbClr val="7030A0"/>
                </a:solidFill>
              </a:rPr>
              <a:t>。</a:t>
            </a:r>
            <a:r>
              <a:rPr lang="zh-CN" altLang="en-US" sz="1400" dirty="0">
                <a:solidFill>
                  <a:srgbClr val="7030A0"/>
                </a:solidFill>
              </a:rPr>
              <a:t>法国在征求了专家的意见之后认定，主要的天线轴不能距离居住区正前方</a:t>
            </a:r>
            <a:r>
              <a:rPr lang="en-US" altLang="zh-CN" sz="1400" dirty="0">
                <a:solidFill>
                  <a:srgbClr val="7030A0"/>
                </a:solidFill>
              </a:rPr>
              <a:t>100</a:t>
            </a:r>
            <a:r>
              <a:rPr lang="zh-CN" altLang="en-US" sz="1400" dirty="0">
                <a:solidFill>
                  <a:srgbClr val="7030A0"/>
                </a:solidFill>
              </a:rPr>
              <a:t>米内。这项议案在</a:t>
            </a:r>
            <a:r>
              <a:rPr lang="en-US" altLang="zh-CN" sz="1400" dirty="0">
                <a:solidFill>
                  <a:srgbClr val="7030A0"/>
                </a:solidFill>
              </a:rPr>
              <a:t>2003</a:t>
            </a:r>
            <a:r>
              <a:rPr lang="zh-CN" altLang="en-US" sz="1400" dirty="0">
                <a:solidFill>
                  <a:srgbClr val="7030A0"/>
                </a:solidFill>
              </a:rPr>
              <a:t>年经过修改，决定在距离小学和幼儿园设施方圆</a:t>
            </a:r>
            <a:r>
              <a:rPr lang="en-US" altLang="zh-CN" sz="1400" dirty="0">
                <a:solidFill>
                  <a:srgbClr val="7030A0"/>
                </a:solidFill>
              </a:rPr>
              <a:t>100</a:t>
            </a:r>
            <a:r>
              <a:rPr lang="zh-CN" altLang="en-US" sz="1400" dirty="0">
                <a:solidFill>
                  <a:srgbClr val="7030A0"/>
                </a:solidFill>
              </a:rPr>
              <a:t>米内的信号塔需要被整合进市容管理部门认定，而在</a:t>
            </a:r>
            <a:r>
              <a:rPr lang="en-US" altLang="zh-CN" sz="1400" dirty="0">
                <a:solidFill>
                  <a:srgbClr val="7030A0"/>
                </a:solidFill>
              </a:rPr>
              <a:t>2005</a:t>
            </a:r>
            <a:r>
              <a:rPr lang="zh-CN" altLang="en-US" sz="1400" dirty="0">
                <a:solidFill>
                  <a:srgbClr val="7030A0"/>
                </a:solidFill>
              </a:rPr>
              <a:t>年后就未被提起</a:t>
            </a:r>
            <a:r>
              <a:rPr lang="zh-CN" altLang="en-US" sz="1400" dirty="0" smtClean="0">
                <a:solidFill>
                  <a:srgbClr val="7030A0"/>
                </a:solidFill>
              </a:rPr>
              <a:t>。</a:t>
            </a:r>
            <a:endParaRPr lang="en-US" altLang="zh-CN" sz="1400" dirty="0" smtClean="0">
              <a:solidFill>
                <a:srgbClr val="7030A0"/>
              </a:solidFill>
            </a:endParaRPr>
          </a:p>
          <a:p>
            <a:pPr marL="0" indent="0" algn="just">
              <a:buNone/>
            </a:pPr>
            <a:r>
              <a:rPr lang="en-US" altLang="zh-CN" sz="1400" dirty="0">
                <a:solidFill>
                  <a:srgbClr val="7030A0"/>
                </a:solidFill>
              </a:rPr>
              <a:t> </a:t>
            </a:r>
            <a:r>
              <a:rPr lang="en-US" altLang="zh-CN" sz="1400" dirty="0" smtClean="0">
                <a:solidFill>
                  <a:srgbClr val="7030A0"/>
                </a:solidFill>
              </a:rPr>
              <a:t>       </a:t>
            </a:r>
            <a:r>
              <a:rPr lang="zh-CN" altLang="en-US" sz="1600" b="1" dirty="0" smtClean="0">
                <a:solidFill>
                  <a:srgbClr val="0000FF"/>
                </a:solidFill>
              </a:rPr>
              <a:t>防辐射服有效果吗？</a:t>
            </a:r>
            <a:endParaRPr lang="zh-CN" altLang="en-US" sz="1600" b="1" dirty="0">
              <a:solidFill>
                <a:srgbClr val="0000FF"/>
              </a:solidFill>
            </a:endParaRP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32</a:t>
            </a:fld>
            <a:endParaRPr lang="en-US" altLang="zh-CN"/>
          </a:p>
        </p:txBody>
      </p:sp>
      <p:pic>
        <p:nvPicPr>
          <p:cNvPr id="87042" name="Picture 2" descr="æ¥çæºå¾å"/>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03132" y="98477"/>
            <a:ext cx="2195736" cy="1646802"/>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bwMode="auto">
          <a:xfrm>
            <a:off x="322369" y="920409"/>
            <a:ext cx="6707088" cy="59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r>
              <a:rPr lang="zh-CN" altLang="en-US" sz="2400" kern="0" dirty="0" smtClean="0">
                <a:solidFill>
                  <a:srgbClr val="0000FF"/>
                </a:solidFill>
                <a:latin typeface="黑体" panose="02010609060101010101" pitchFamily="49" charset="-122"/>
                <a:ea typeface="黑体" panose="02010609060101010101" pitchFamily="49" charset="-122"/>
                <a:cs typeface="Times New Roman" panose="02020603050405020304" pitchFamily="18" charset="0"/>
              </a:rPr>
              <a:t>辐射分类：电离辐射（高频）和电磁辐射</a:t>
            </a:r>
            <a:endParaRPr lang="zh-CN" altLang="en-US" sz="2400" kern="0" dirty="0">
              <a:solidFill>
                <a:srgbClr val="0000FF"/>
              </a:solidFill>
              <a:latin typeface="黑体" panose="02010609060101010101" pitchFamily="49" charset="-122"/>
              <a:ea typeface="黑体" panose="02010609060101010101" pitchFamily="49" charset="-122"/>
              <a:cs typeface="Times New Roman" panose="02020603050405020304" pitchFamily="18" charset="0"/>
            </a:endParaRPr>
          </a:p>
        </p:txBody>
      </p:sp>
      <p:sp>
        <p:nvSpPr>
          <p:cNvPr id="7" name="标题 1"/>
          <p:cNvSpPr txBox="1">
            <a:spLocks/>
          </p:cNvSpPr>
          <p:nvPr/>
        </p:nvSpPr>
        <p:spPr bwMode="auto">
          <a:xfrm>
            <a:off x="395536" y="1787135"/>
            <a:ext cx="4095923" cy="59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r>
              <a:rPr lang="el-GR" altLang="zh-CN" sz="2000" kern="0" dirty="0">
                <a:latin typeface="黑体" panose="02010609060101010101" pitchFamily="49" charset="-122"/>
                <a:ea typeface="黑体" panose="02010609060101010101" pitchFamily="49" charset="-122"/>
                <a:cs typeface="Times New Roman" panose="02020603050405020304" pitchFamily="18" charset="0"/>
              </a:rPr>
              <a:t>α</a:t>
            </a:r>
            <a:r>
              <a:rPr lang="zh-CN" altLang="en-US" sz="2000" kern="0" dirty="0" smtClean="0">
                <a:latin typeface="黑体" panose="02010609060101010101" pitchFamily="49" charset="-122"/>
                <a:ea typeface="黑体" panose="02010609060101010101" pitchFamily="49" charset="-122"/>
                <a:cs typeface="Times New Roman" panose="02020603050405020304" pitchFamily="18" charset="0"/>
              </a:rPr>
              <a:t>射线，</a:t>
            </a:r>
            <a:r>
              <a:rPr lang="el-GR" altLang="zh-CN" sz="2000" kern="0" dirty="0">
                <a:latin typeface="黑体" panose="02010609060101010101" pitchFamily="49" charset="-122"/>
                <a:ea typeface="黑体" panose="02010609060101010101" pitchFamily="49" charset="-122"/>
                <a:cs typeface="Times New Roman" panose="02020603050405020304" pitchFamily="18" charset="0"/>
              </a:rPr>
              <a:t>γ</a:t>
            </a:r>
            <a:r>
              <a:rPr lang="zh-CN" altLang="en-US" sz="2000" kern="0" dirty="0" smtClean="0">
                <a:latin typeface="黑体" panose="02010609060101010101" pitchFamily="49" charset="-122"/>
                <a:ea typeface="黑体" panose="02010609060101010101" pitchFamily="49" charset="-122"/>
                <a:cs typeface="Times New Roman" panose="02020603050405020304" pitchFamily="18" charset="0"/>
              </a:rPr>
              <a:t>射线，</a:t>
            </a:r>
            <a:r>
              <a:rPr lang="el-GR" altLang="zh-CN" sz="2000" kern="0" dirty="0">
                <a:latin typeface="黑体" panose="02010609060101010101" pitchFamily="49" charset="-122"/>
                <a:ea typeface="黑体" panose="02010609060101010101" pitchFamily="49" charset="-122"/>
                <a:cs typeface="Times New Roman" panose="02020603050405020304" pitchFamily="18" charset="0"/>
              </a:rPr>
              <a:t>β</a:t>
            </a:r>
            <a:r>
              <a:rPr lang="zh-CN" altLang="en-US" sz="2000" kern="0" dirty="0" smtClean="0">
                <a:latin typeface="黑体" panose="02010609060101010101" pitchFamily="49" charset="-122"/>
                <a:ea typeface="黑体" panose="02010609060101010101" pitchFamily="49" charset="-122"/>
                <a:cs typeface="Times New Roman" panose="02020603050405020304" pitchFamily="18" charset="0"/>
              </a:rPr>
              <a:t>射线，</a:t>
            </a:r>
            <a:r>
              <a:rPr lang="en-US" altLang="zh-CN" sz="2000" kern="0" dirty="0" smtClean="0">
                <a:latin typeface="黑体" panose="02010609060101010101" pitchFamily="49" charset="-122"/>
                <a:ea typeface="黑体" panose="02010609060101010101" pitchFamily="49" charset="-122"/>
                <a:cs typeface="Times New Roman" panose="02020603050405020304" pitchFamily="18" charset="0"/>
              </a:rPr>
              <a:t>X</a:t>
            </a:r>
            <a:r>
              <a:rPr lang="zh-CN" altLang="en-US" sz="2000" kern="0" dirty="0" smtClean="0">
                <a:latin typeface="黑体" panose="02010609060101010101" pitchFamily="49" charset="-122"/>
                <a:ea typeface="黑体" panose="02010609060101010101" pitchFamily="49" charset="-122"/>
                <a:cs typeface="Times New Roman" panose="02020603050405020304" pitchFamily="18" charset="0"/>
              </a:rPr>
              <a:t>光射线和中子射线，能打破人体化学键</a:t>
            </a:r>
            <a:endParaRPr lang="zh-CN" altLang="en-US" sz="2000" kern="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5" name="下箭头 4"/>
          <p:cNvSpPr/>
          <p:nvPr/>
        </p:nvSpPr>
        <p:spPr>
          <a:xfrm>
            <a:off x="2771799" y="1515865"/>
            <a:ext cx="288032" cy="247683"/>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标题 1"/>
          <p:cNvSpPr txBox="1">
            <a:spLocks/>
          </p:cNvSpPr>
          <p:nvPr/>
        </p:nvSpPr>
        <p:spPr bwMode="auto">
          <a:xfrm>
            <a:off x="4591475" y="1621378"/>
            <a:ext cx="2174287" cy="595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lvl1pPr algn="l" rtl="0" eaLnBrk="0" fontAlgn="base" hangingPunct="0">
              <a:spcBef>
                <a:spcPct val="0"/>
              </a:spcBef>
              <a:spcAft>
                <a:spcPct val="0"/>
              </a:spcAft>
              <a:defRPr sz="3900" b="1">
                <a:solidFill>
                  <a:schemeClr val="tx2"/>
                </a:solidFill>
                <a:latin typeface="+mj-lt"/>
                <a:ea typeface="+mj-ea"/>
                <a:cs typeface="+mj-cs"/>
              </a:defRPr>
            </a:lvl1pPr>
            <a:lvl2pPr algn="l" rtl="0" eaLnBrk="0" fontAlgn="base" hangingPunct="0">
              <a:spcBef>
                <a:spcPct val="0"/>
              </a:spcBef>
              <a:spcAft>
                <a:spcPct val="0"/>
              </a:spcAft>
              <a:defRPr sz="3900" b="1">
                <a:solidFill>
                  <a:schemeClr val="tx2"/>
                </a:solidFill>
                <a:latin typeface="Arial" charset="0"/>
                <a:ea typeface="宋体" pitchFamily="2" charset="-122"/>
              </a:defRPr>
            </a:lvl2pPr>
            <a:lvl3pPr algn="l" rtl="0" eaLnBrk="0" fontAlgn="base" hangingPunct="0">
              <a:spcBef>
                <a:spcPct val="0"/>
              </a:spcBef>
              <a:spcAft>
                <a:spcPct val="0"/>
              </a:spcAft>
              <a:defRPr sz="3900" b="1">
                <a:solidFill>
                  <a:schemeClr val="tx2"/>
                </a:solidFill>
                <a:latin typeface="Arial" charset="0"/>
                <a:ea typeface="宋体" pitchFamily="2" charset="-122"/>
              </a:defRPr>
            </a:lvl3pPr>
            <a:lvl4pPr algn="l" rtl="0" eaLnBrk="0" fontAlgn="base" hangingPunct="0">
              <a:spcBef>
                <a:spcPct val="0"/>
              </a:spcBef>
              <a:spcAft>
                <a:spcPct val="0"/>
              </a:spcAft>
              <a:defRPr sz="3900" b="1">
                <a:solidFill>
                  <a:schemeClr val="tx2"/>
                </a:solidFill>
                <a:latin typeface="Arial" charset="0"/>
                <a:ea typeface="宋体" pitchFamily="2" charset="-122"/>
              </a:defRPr>
            </a:lvl4pPr>
            <a:lvl5pPr algn="l" rtl="0" eaLnBrk="0" fontAlgn="base" hangingPunct="0">
              <a:spcBef>
                <a:spcPct val="0"/>
              </a:spcBef>
              <a:spcAft>
                <a:spcPct val="0"/>
              </a:spcAft>
              <a:defRPr sz="3900" b="1">
                <a:solidFill>
                  <a:schemeClr val="tx2"/>
                </a:solidFill>
                <a:latin typeface="Arial" charset="0"/>
                <a:ea typeface="宋体" pitchFamily="2" charset="-122"/>
              </a:defRPr>
            </a:lvl5pPr>
            <a:lvl6pPr marL="457200" algn="l" rtl="0" fontAlgn="base">
              <a:spcBef>
                <a:spcPct val="0"/>
              </a:spcBef>
              <a:spcAft>
                <a:spcPct val="0"/>
              </a:spcAft>
              <a:defRPr sz="3900" b="1">
                <a:solidFill>
                  <a:schemeClr val="tx2"/>
                </a:solidFill>
                <a:latin typeface="Arial" charset="0"/>
                <a:ea typeface="宋体" pitchFamily="2" charset="-122"/>
              </a:defRPr>
            </a:lvl6pPr>
            <a:lvl7pPr marL="914400" algn="l" rtl="0" fontAlgn="base">
              <a:spcBef>
                <a:spcPct val="0"/>
              </a:spcBef>
              <a:spcAft>
                <a:spcPct val="0"/>
              </a:spcAft>
              <a:defRPr sz="3900" b="1">
                <a:solidFill>
                  <a:schemeClr val="tx2"/>
                </a:solidFill>
                <a:latin typeface="Arial" charset="0"/>
                <a:ea typeface="宋体" pitchFamily="2" charset="-122"/>
              </a:defRPr>
            </a:lvl7pPr>
            <a:lvl8pPr marL="1371600" algn="l" rtl="0" fontAlgn="base">
              <a:spcBef>
                <a:spcPct val="0"/>
              </a:spcBef>
              <a:spcAft>
                <a:spcPct val="0"/>
              </a:spcAft>
              <a:defRPr sz="3900" b="1">
                <a:solidFill>
                  <a:schemeClr val="tx2"/>
                </a:solidFill>
                <a:latin typeface="Arial" charset="0"/>
                <a:ea typeface="宋体" pitchFamily="2" charset="-122"/>
              </a:defRPr>
            </a:lvl8pPr>
            <a:lvl9pPr marL="1828800" algn="l" rtl="0" fontAlgn="base">
              <a:spcBef>
                <a:spcPct val="0"/>
              </a:spcBef>
              <a:spcAft>
                <a:spcPct val="0"/>
              </a:spcAft>
              <a:defRPr sz="3900" b="1">
                <a:solidFill>
                  <a:schemeClr val="tx2"/>
                </a:solidFill>
                <a:latin typeface="Arial" charset="0"/>
                <a:ea typeface="宋体" pitchFamily="2" charset="-122"/>
              </a:defRPr>
            </a:lvl9pPr>
          </a:lstStyle>
          <a:p>
            <a:r>
              <a:rPr lang="zh-CN" altLang="en-US" sz="2000" kern="0" dirty="0" smtClean="0">
                <a:latin typeface="黑体" panose="02010609060101010101" pitchFamily="49" charset="-122"/>
                <a:ea typeface="黑体" panose="02010609060101010101" pitchFamily="49" charset="-122"/>
                <a:cs typeface="Times New Roman" panose="02020603050405020304" pitchFamily="18" charset="0"/>
              </a:rPr>
              <a:t>频率低，能量低</a:t>
            </a:r>
            <a:endParaRPr lang="zh-CN" altLang="en-US" sz="2000" kern="0" dirty="0">
              <a:latin typeface="黑体" panose="02010609060101010101" pitchFamily="49" charset="-122"/>
              <a:ea typeface="黑体" panose="02010609060101010101" pitchFamily="49" charset="-122"/>
              <a:cs typeface="Times New Roman" panose="02020603050405020304" pitchFamily="18" charset="0"/>
            </a:endParaRPr>
          </a:p>
        </p:txBody>
      </p:sp>
      <p:sp>
        <p:nvSpPr>
          <p:cNvPr id="10" name="下箭头 9"/>
          <p:cNvSpPr/>
          <p:nvPr/>
        </p:nvSpPr>
        <p:spPr>
          <a:xfrm>
            <a:off x="5212703" y="1479208"/>
            <a:ext cx="288032" cy="284340"/>
          </a:xfrm>
          <a:prstGeom prst="downArrow">
            <a:avLst/>
          </a:prstGeom>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7473743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4"/>
          <p:cNvSpPr>
            <a:spLocks noGrp="1" noChangeArrowheads="1"/>
          </p:cNvSpPr>
          <p:nvPr>
            <p:ph type="title"/>
          </p:nvPr>
        </p:nvSpPr>
        <p:spPr>
          <a:xfrm>
            <a:off x="467544" y="260648"/>
            <a:ext cx="7543800" cy="714375"/>
          </a:xfrm>
          <a:noFill/>
        </p:spPr>
        <p:txBody>
          <a:bodyPr/>
          <a:lstStyle/>
          <a:p>
            <a:pPr eaLnBrk="1" hangingPunct="1"/>
            <a:r>
              <a:rPr lang="zh-CN" altLang="en-US" sz="4000" dirty="0" smtClean="0">
                <a:latin typeface="微软雅黑" panose="020B0503020204020204" pitchFamily="34" charset="-122"/>
                <a:ea typeface="微软雅黑" panose="020B0503020204020204" pitchFamily="34" charset="-122"/>
              </a:rPr>
              <a:t>信道中的噪声与干扰</a:t>
            </a:r>
          </a:p>
        </p:txBody>
      </p:sp>
      <p:sp>
        <p:nvSpPr>
          <p:cNvPr id="137221" name="Rectangle 5"/>
          <p:cNvSpPr>
            <a:spLocks noGrp="1" noChangeArrowheads="1"/>
          </p:cNvSpPr>
          <p:nvPr>
            <p:ph idx="1"/>
          </p:nvPr>
        </p:nvSpPr>
        <p:spPr>
          <a:xfrm>
            <a:off x="549896" y="1196752"/>
            <a:ext cx="8136904" cy="576064"/>
          </a:xfrm>
        </p:spPr>
        <p:txBody>
          <a:bodyPr/>
          <a:lstStyle/>
          <a:p>
            <a:pPr algn="just" eaLnBrk="1" hangingPunct="1">
              <a:lnSpc>
                <a:spcPts val="4000"/>
              </a:lnSpc>
              <a:buFont typeface="Wingdings" panose="05000000000000000000" pitchFamily="2" charset="2"/>
              <a:buNone/>
            </a:pPr>
            <a:r>
              <a:rPr lang="zh-CN" altLang="en-US" sz="2800" b="1" dirty="0" smtClean="0"/>
              <a:t>信道对信号的传输受限于噪声和干扰：</a:t>
            </a:r>
          </a:p>
        </p:txBody>
      </p:sp>
      <p:sp>
        <p:nvSpPr>
          <p:cNvPr id="2970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10D7CEF-A987-4E0C-9776-F932F7F52BA3}" type="slidenum">
              <a:rPr lang="en-US" altLang="zh-CN" sz="1000"/>
              <a:pPr>
                <a:spcBef>
                  <a:spcPct val="0"/>
                </a:spcBef>
                <a:buClrTx/>
                <a:buSzTx/>
                <a:buFontTx/>
                <a:buNone/>
              </a:pPr>
              <a:t>33</a:t>
            </a:fld>
            <a:endParaRPr lang="en-US" altLang="zh-CN" sz="1000"/>
          </a:p>
        </p:txBody>
      </p:sp>
      <p:sp>
        <p:nvSpPr>
          <p:cNvPr id="2" name="文本框 1"/>
          <p:cNvSpPr txBox="1"/>
          <p:nvPr/>
        </p:nvSpPr>
        <p:spPr>
          <a:xfrm>
            <a:off x="755576" y="2882210"/>
            <a:ext cx="1008112" cy="523220"/>
          </a:xfrm>
          <a:prstGeom prst="rect">
            <a:avLst/>
          </a:prstGeom>
          <a:noFill/>
        </p:spPr>
        <p:txBody>
          <a:bodyPr wrap="square" rtlCol="0">
            <a:spAutoFit/>
          </a:bodyPr>
          <a:lstStyle/>
          <a:p>
            <a:r>
              <a:rPr lang="zh-CN" altLang="en-US" sz="2800" b="1" dirty="0">
                <a:solidFill>
                  <a:srgbClr val="0000FF"/>
                </a:solidFill>
                <a:latin typeface="+mn-lt"/>
                <a:ea typeface="+mn-ea"/>
              </a:rPr>
              <a:t>噪声</a:t>
            </a:r>
          </a:p>
        </p:txBody>
      </p:sp>
      <p:sp>
        <p:nvSpPr>
          <p:cNvPr id="3" name="左大括号 2"/>
          <p:cNvSpPr/>
          <p:nvPr/>
        </p:nvSpPr>
        <p:spPr>
          <a:xfrm>
            <a:off x="1691680" y="1994544"/>
            <a:ext cx="288032" cy="2298551"/>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文本框 6"/>
          <p:cNvSpPr txBox="1"/>
          <p:nvPr/>
        </p:nvSpPr>
        <p:spPr>
          <a:xfrm>
            <a:off x="2022256" y="1772816"/>
            <a:ext cx="6942232" cy="954107"/>
          </a:xfrm>
          <a:prstGeom prst="rect">
            <a:avLst/>
          </a:prstGeom>
          <a:noFill/>
        </p:spPr>
        <p:txBody>
          <a:bodyPr wrap="square" rtlCol="0">
            <a:spAutoFit/>
          </a:bodyPr>
          <a:lstStyle/>
          <a:p>
            <a:r>
              <a:rPr lang="zh-CN" altLang="en-US" sz="2800" b="1" dirty="0" smtClean="0">
                <a:solidFill>
                  <a:srgbClr val="0000FF"/>
                </a:solidFill>
                <a:latin typeface="+mn-lt"/>
                <a:ea typeface="+mn-ea"/>
              </a:rPr>
              <a:t>内部噪声：系统本身产生的各种噪声</a:t>
            </a:r>
            <a:endParaRPr lang="en-US" altLang="zh-CN" sz="2800" b="1" dirty="0" smtClean="0">
              <a:solidFill>
                <a:srgbClr val="0000FF"/>
              </a:solidFill>
              <a:latin typeface="+mn-lt"/>
              <a:ea typeface="+mn-ea"/>
            </a:endParaRPr>
          </a:p>
          <a:p>
            <a:r>
              <a:rPr lang="zh-CN" altLang="en-US" sz="2800" b="1" dirty="0" smtClean="0">
                <a:latin typeface="+mn-lt"/>
                <a:ea typeface="+mn-ea"/>
              </a:rPr>
              <a:t>        </a:t>
            </a:r>
            <a:r>
              <a:rPr lang="zh-CN" altLang="en-US" sz="2400" b="1" dirty="0" smtClean="0">
                <a:latin typeface="+mn-lt"/>
                <a:ea typeface="+mn-ea"/>
              </a:rPr>
              <a:t>（电阻的热噪声、电子管的散弹噪声）</a:t>
            </a:r>
            <a:endParaRPr lang="zh-CN" altLang="en-US" sz="2800" b="1" dirty="0">
              <a:latin typeface="+mn-lt"/>
              <a:ea typeface="+mn-ea"/>
            </a:endParaRPr>
          </a:p>
        </p:txBody>
      </p:sp>
      <p:sp>
        <p:nvSpPr>
          <p:cNvPr id="8" name="文本框 7"/>
          <p:cNvSpPr txBox="1"/>
          <p:nvPr/>
        </p:nvSpPr>
        <p:spPr>
          <a:xfrm>
            <a:off x="2082446" y="3705248"/>
            <a:ext cx="1872208" cy="523220"/>
          </a:xfrm>
          <a:prstGeom prst="rect">
            <a:avLst/>
          </a:prstGeom>
          <a:noFill/>
        </p:spPr>
        <p:txBody>
          <a:bodyPr wrap="square" rtlCol="0">
            <a:spAutoFit/>
          </a:bodyPr>
          <a:lstStyle/>
          <a:p>
            <a:r>
              <a:rPr lang="zh-CN" altLang="en-US" sz="2800" b="1" dirty="0">
                <a:solidFill>
                  <a:srgbClr val="0000FF"/>
                </a:solidFill>
                <a:latin typeface="+mn-lt"/>
                <a:ea typeface="+mn-ea"/>
              </a:rPr>
              <a:t>外</a:t>
            </a:r>
            <a:r>
              <a:rPr lang="zh-CN" altLang="en-US" sz="2800" b="1" dirty="0" smtClean="0">
                <a:solidFill>
                  <a:srgbClr val="0000FF"/>
                </a:solidFill>
                <a:latin typeface="+mn-lt"/>
                <a:ea typeface="+mn-ea"/>
              </a:rPr>
              <a:t>部噪声</a:t>
            </a:r>
            <a:endParaRPr lang="zh-CN" altLang="en-US" sz="2800" b="1" dirty="0">
              <a:solidFill>
                <a:srgbClr val="0000FF"/>
              </a:solidFill>
              <a:latin typeface="+mn-lt"/>
              <a:ea typeface="+mn-ea"/>
            </a:endParaRPr>
          </a:p>
        </p:txBody>
      </p:sp>
      <p:sp>
        <p:nvSpPr>
          <p:cNvPr id="9" name="左大括号 8"/>
          <p:cNvSpPr/>
          <p:nvPr/>
        </p:nvSpPr>
        <p:spPr>
          <a:xfrm>
            <a:off x="3666622" y="3011862"/>
            <a:ext cx="288032" cy="189577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文本框 9"/>
          <p:cNvSpPr txBox="1"/>
          <p:nvPr/>
        </p:nvSpPr>
        <p:spPr>
          <a:xfrm>
            <a:off x="3851920" y="2748724"/>
            <a:ext cx="1872208" cy="523220"/>
          </a:xfrm>
          <a:prstGeom prst="rect">
            <a:avLst/>
          </a:prstGeom>
          <a:noFill/>
        </p:spPr>
        <p:txBody>
          <a:bodyPr wrap="square" rtlCol="0">
            <a:spAutoFit/>
          </a:bodyPr>
          <a:lstStyle/>
          <a:p>
            <a:r>
              <a:rPr lang="zh-CN" altLang="en-US" sz="2800" b="1" dirty="0">
                <a:latin typeface="+mn-lt"/>
                <a:ea typeface="+mn-ea"/>
              </a:rPr>
              <a:t>自然</a:t>
            </a:r>
            <a:r>
              <a:rPr lang="zh-CN" altLang="en-US" sz="2800" b="1" dirty="0" smtClean="0">
                <a:latin typeface="+mn-lt"/>
                <a:ea typeface="+mn-ea"/>
              </a:rPr>
              <a:t>噪声</a:t>
            </a:r>
            <a:endParaRPr lang="zh-CN" altLang="en-US" sz="2800" b="1" dirty="0">
              <a:latin typeface="+mn-lt"/>
              <a:ea typeface="+mn-ea"/>
            </a:endParaRPr>
          </a:p>
        </p:txBody>
      </p:sp>
      <p:sp>
        <p:nvSpPr>
          <p:cNvPr id="11" name="文本框 10"/>
          <p:cNvSpPr txBox="1"/>
          <p:nvPr/>
        </p:nvSpPr>
        <p:spPr>
          <a:xfrm>
            <a:off x="3903287" y="4646030"/>
            <a:ext cx="1872208" cy="523220"/>
          </a:xfrm>
          <a:prstGeom prst="rect">
            <a:avLst/>
          </a:prstGeom>
          <a:noFill/>
        </p:spPr>
        <p:txBody>
          <a:bodyPr wrap="square" rtlCol="0">
            <a:spAutoFit/>
          </a:bodyPr>
          <a:lstStyle/>
          <a:p>
            <a:r>
              <a:rPr lang="zh-CN" altLang="en-US" sz="2800" b="1" dirty="0">
                <a:latin typeface="+mn-lt"/>
                <a:ea typeface="+mn-ea"/>
              </a:rPr>
              <a:t>人为</a:t>
            </a:r>
            <a:r>
              <a:rPr lang="zh-CN" altLang="en-US" sz="2800" b="1" dirty="0" smtClean="0">
                <a:latin typeface="+mn-lt"/>
                <a:ea typeface="+mn-ea"/>
              </a:rPr>
              <a:t>噪声</a:t>
            </a:r>
            <a:endParaRPr lang="zh-CN" altLang="en-US" sz="2800" b="1" dirty="0">
              <a:latin typeface="+mn-lt"/>
              <a:ea typeface="+mn-ea"/>
            </a:endParaRPr>
          </a:p>
        </p:txBody>
      </p:sp>
      <p:sp>
        <p:nvSpPr>
          <p:cNvPr id="4" name="右大括号 3"/>
          <p:cNvSpPr/>
          <p:nvPr/>
        </p:nvSpPr>
        <p:spPr>
          <a:xfrm>
            <a:off x="5446181" y="2979165"/>
            <a:ext cx="329314" cy="1962003"/>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p:cNvSpPr txBox="1"/>
          <p:nvPr/>
        </p:nvSpPr>
        <p:spPr>
          <a:xfrm>
            <a:off x="5909426" y="3158306"/>
            <a:ext cx="3234574" cy="1815882"/>
          </a:xfrm>
          <a:prstGeom prst="rect">
            <a:avLst/>
          </a:prstGeom>
          <a:noFill/>
        </p:spPr>
        <p:txBody>
          <a:bodyPr wrap="square" rtlCol="0">
            <a:spAutoFit/>
          </a:bodyPr>
          <a:lstStyle/>
          <a:p>
            <a:r>
              <a:rPr lang="zh-CN" altLang="en-US" sz="2800" b="1" dirty="0" smtClean="0">
                <a:solidFill>
                  <a:srgbClr val="0000FF"/>
                </a:solidFill>
                <a:latin typeface="+mn-lt"/>
                <a:ea typeface="+mn-ea"/>
              </a:rPr>
              <a:t>大气噪声、太阳噪声、银河噪声、郊区人为噪声、市区人为噪声</a:t>
            </a:r>
            <a:endParaRPr lang="zh-CN" altLang="en-US" sz="2800" b="1" dirty="0">
              <a:solidFill>
                <a:srgbClr val="0000FF"/>
              </a:solidFill>
              <a:latin typeface="+mn-lt"/>
              <a:ea typeface="+mn-ea"/>
            </a:endParaRPr>
          </a:p>
        </p:txBody>
      </p:sp>
      <p:sp>
        <p:nvSpPr>
          <p:cNvPr id="14" name="文本框 13"/>
          <p:cNvSpPr txBox="1"/>
          <p:nvPr/>
        </p:nvSpPr>
        <p:spPr>
          <a:xfrm>
            <a:off x="827584" y="5489355"/>
            <a:ext cx="7920880" cy="954107"/>
          </a:xfrm>
          <a:prstGeom prst="rect">
            <a:avLst/>
          </a:prstGeom>
          <a:noFill/>
        </p:spPr>
        <p:txBody>
          <a:bodyPr wrap="square" rtlCol="0">
            <a:spAutoFit/>
          </a:bodyPr>
          <a:lstStyle/>
          <a:p>
            <a:r>
              <a:rPr lang="zh-CN" altLang="en-US" sz="2800" b="1" dirty="0" smtClean="0">
                <a:solidFill>
                  <a:srgbClr val="0000FF"/>
                </a:solidFill>
                <a:latin typeface="+mn-lt"/>
                <a:ea typeface="+mn-ea"/>
              </a:rPr>
              <a:t>干扰：</a:t>
            </a:r>
            <a:r>
              <a:rPr lang="zh-CN" altLang="en-US" sz="2800" b="1" dirty="0" smtClean="0">
                <a:latin typeface="+mn-lt"/>
                <a:ea typeface="+mn-ea"/>
              </a:rPr>
              <a:t>系统自身产生的干扰，如邻道干扰、互调干扰以及远近效应近端对远端的干扰等。</a:t>
            </a:r>
            <a:endParaRPr lang="zh-CN" altLang="en-US" sz="2800" b="1" dirty="0">
              <a:latin typeface="+mn-lt"/>
              <a:ea typeface="+mn-ea"/>
            </a:endParaRP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4"/>
          <p:cNvSpPr>
            <a:spLocks noGrp="1" noChangeArrowheads="1"/>
          </p:cNvSpPr>
          <p:nvPr>
            <p:ph type="title"/>
          </p:nvPr>
        </p:nvSpPr>
        <p:spPr>
          <a:xfrm>
            <a:off x="438150" y="397645"/>
            <a:ext cx="7662416" cy="1385990"/>
          </a:xfrm>
          <a:noFill/>
        </p:spPr>
        <p:txBody>
          <a:bodyPr lIns="92075" tIns="46038" rIns="92075" bIns="46038" anchor="ctr"/>
          <a:lstStyle/>
          <a:p>
            <a:pPr eaLnBrk="1" hangingPunct="1">
              <a:lnSpc>
                <a:spcPts val="6000"/>
              </a:lnSpc>
              <a:spcBef>
                <a:spcPts val="4500"/>
              </a:spcBef>
            </a:pPr>
            <a:r>
              <a:rPr lang="zh-CN" altLang="en-US" sz="4000" dirty="0">
                <a:latin typeface="微软雅黑" panose="020B0503020204020204" pitchFamily="34" charset="-122"/>
                <a:ea typeface="微软雅黑" panose="020B0503020204020204" pitchFamily="34" charset="-122"/>
              </a:rPr>
              <a:t>通信系统的基本特性</a:t>
            </a:r>
            <a:br>
              <a:rPr lang="zh-CN" altLang="en-US" sz="4000" dirty="0">
                <a:latin typeface="微软雅黑" panose="020B0503020204020204" pitchFamily="34" charset="-122"/>
                <a:ea typeface="微软雅黑" panose="020B0503020204020204" pitchFamily="34" charset="-122"/>
              </a:rPr>
            </a:br>
            <a:r>
              <a:rPr lang="zh-CN" altLang="en-US" sz="3200" dirty="0" smtClean="0"/>
              <a:t>一、传输距离</a:t>
            </a:r>
          </a:p>
        </p:txBody>
      </p:sp>
      <p:sp>
        <p:nvSpPr>
          <p:cNvPr id="128005" name="Rectangle 5"/>
          <p:cNvSpPr>
            <a:spLocks noGrp="1" noChangeArrowheads="1"/>
          </p:cNvSpPr>
          <p:nvPr>
            <p:ph idx="1"/>
          </p:nvPr>
        </p:nvSpPr>
        <p:spPr>
          <a:xfrm>
            <a:off x="438150" y="1820863"/>
            <a:ext cx="8458200" cy="990600"/>
          </a:xfrm>
        </p:spPr>
        <p:txBody>
          <a:bodyPr/>
          <a:lstStyle/>
          <a:p>
            <a:pPr eaLnBrk="1" hangingPunct="1">
              <a:lnSpc>
                <a:spcPts val="4000"/>
              </a:lnSpc>
            </a:pPr>
            <a:r>
              <a:rPr lang="zh-CN" altLang="en-US" b="1" dirty="0" smtClean="0"/>
              <a:t>传输距离是指信号从发送端到达接收端并能被可靠接收的最大距离。</a:t>
            </a:r>
          </a:p>
        </p:txBody>
      </p:sp>
      <p:sp>
        <p:nvSpPr>
          <p:cNvPr id="3072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6D2A71E7-9FEC-48AF-9AA4-E232A1273A6C}" type="slidenum">
              <a:rPr lang="en-US" altLang="zh-CN" sz="1000"/>
              <a:pPr>
                <a:spcBef>
                  <a:spcPct val="0"/>
                </a:spcBef>
                <a:buClrTx/>
                <a:buSzTx/>
                <a:buFontTx/>
                <a:buNone/>
              </a:pPr>
              <a:t>34</a:t>
            </a:fld>
            <a:endParaRPr lang="en-US" altLang="zh-CN" sz="1000"/>
          </a:p>
        </p:txBody>
      </p:sp>
      <p:sp>
        <p:nvSpPr>
          <p:cNvPr id="128006" name="Text Box 6"/>
          <p:cNvSpPr txBox="1">
            <a:spLocks noChangeArrowheads="1"/>
          </p:cNvSpPr>
          <p:nvPr/>
        </p:nvSpPr>
        <p:spPr bwMode="auto">
          <a:xfrm>
            <a:off x="643586" y="5163512"/>
            <a:ext cx="7362872"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Tx/>
              <a:buFont typeface="Wingdings" panose="05000000000000000000" pitchFamily="2" charset="2"/>
              <a:buChar cha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信号通过信道混入各种形式的干扰和噪声。</a:t>
            </a:r>
          </a:p>
        </p:txBody>
      </p:sp>
      <p:sp>
        <p:nvSpPr>
          <p:cNvPr id="128007" name="Text Box 7"/>
          <p:cNvSpPr txBox="1">
            <a:spLocks noChangeArrowheads="1"/>
          </p:cNvSpPr>
          <p:nvPr/>
        </p:nvSpPr>
        <p:spPr bwMode="auto">
          <a:xfrm>
            <a:off x="673190" y="5779381"/>
            <a:ext cx="67818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50000"/>
              </a:spcBef>
              <a:buClr>
                <a:schemeClr val="hlink"/>
              </a:buClr>
              <a:buSzTx/>
              <a:buFont typeface="Wingdings" panose="05000000000000000000" pitchFamily="2" charset="2"/>
              <a:buChar cha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接收机的接收灵敏度。</a:t>
            </a:r>
          </a:p>
        </p:txBody>
      </p:sp>
      <p:sp>
        <p:nvSpPr>
          <p:cNvPr id="128008" name="Text Box 8"/>
          <p:cNvSpPr txBox="1">
            <a:spLocks noChangeArrowheads="1"/>
          </p:cNvSpPr>
          <p:nvPr/>
        </p:nvSpPr>
        <p:spPr bwMode="auto">
          <a:xfrm>
            <a:off x="704824" y="3814931"/>
            <a:ext cx="7224957" cy="1179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lnSpc>
                <a:spcPts val="3360"/>
              </a:lnSpc>
              <a:spcBef>
                <a:spcPct val="50000"/>
              </a:spcBef>
              <a:buClr>
                <a:schemeClr val="hlink"/>
              </a:buClr>
              <a:buSzTx/>
              <a:buFont typeface="Wingdings" panose="05000000000000000000" pitchFamily="2" charset="2"/>
              <a:buChar cha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信号通过信道的</a:t>
            </a:r>
            <a:r>
              <a:rPr kumimoji="1" lang="zh-CN" altLang="en-US" sz="2800" b="1" dirty="0" smtClean="0">
                <a:latin typeface="Times New Roman" panose="02020603050405020304" pitchFamily="18" charset="0"/>
              </a:rPr>
              <a:t>损耗（自由空间）</a:t>
            </a:r>
            <a:endParaRPr kumimoji="1" lang="en-US" altLang="zh-CN" sz="2800" b="1" dirty="0" smtClean="0">
              <a:latin typeface="Times New Roman" panose="02020603050405020304" pitchFamily="18" charset="0"/>
            </a:endParaRPr>
          </a:p>
          <a:p>
            <a:pPr>
              <a:lnSpc>
                <a:spcPts val="3360"/>
              </a:lnSpc>
              <a:spcBef>
                <a:spcPct val="50000"/>
              </a:spcBef>
              <a:buClr>
                <a:schemeClr val="hlink"/>
              </a:buClr>
              <a:buSzTx/>
              <a:buNone/>
            </a:pPr>
            <a:r>
              <a:rPr kumimoji="1" lang="zh-CN" altLang="en-US" sz="2800" b="1" dirty="0" smtClean="0">
                <a:latin typeface="Times New Roman" panose="02020603050405020304" pitchFamily="18" charset="0"/>
              </a:rPr>
              <a:t>   </a:t>
            </a:r>
            <a:r>
              <a:rPr kumimoji="1" lang="en-US" altLang="zh-CN" sz="2800" b="1" i="1" dirty="0" smtClean="0">
                <a:solidFill>
                  <a:srgbClr val="000099"/>
                </a:solidFill>
                <a:latin typeface="Times New Roman" panose="02020603050405020304" pitchFamily="18" charset="0"/>
              </a:rPr>
              <a:t>IL</a:t>
            </a:r>
            <a:r>
              <a:rPr kumimoji="1" lang="zh-CN" altLang="en-US" sz="2800" b="1" i="1" dirty="0" smtClean="0">
                <a:solidFill>
                  <a:srgbClr val="000099"/>
                </a:solidFill>
                <a:latin typeface="Times New Roman" panose="02020603050405020304" pitchFamily="18" charset="0"/>
              </a:rPr>
              <a:t>（</a:t>
            </a:r>
            <a:r>
              <a:rPr kumimoji="1" lang="en-US" altLang="zh-CN" sz="2800" b="1" i="1" dirty="0" smtClean="0">
                <a:solidFill>
                  <a:srgbClr val="000099"/>
                </a:solidFill>
                <a:latin typeface="Times New Roman" panose="02020603050405020304" pitchFamily="18" charset="0"/>
              </a:rPr>
              <a:t>dB</a:t>
            </a:r>
            <a:r>
              <a:rPr kumimoji="1" lang="zh-CN" altLang="en-US" sz="2800" b="1" i="1" dirty="0" smtClean="0">
                <a:solidFill>
                  <a:srgbClr val="000099"/>
                </a:solidFill>
                <a:latin typeface="Times New Roman" panose="02020603050405020304" pitchFamily="18" charset="0"/>
              </a:rPr>
              <a:t>）</a:t>
            </a:r>
            <a:r>
              <a:rPr kumimoji="1" lang="en-US" altLang="zh-CN" sz="2800" b="1" i="1" dirty="0" smtClean="0">
                <a:solidFill>
                  <a:srgbClr val="000099"/>
                </a:solidFill>
                <a:latin typeface="Times New Roman" panose="02020603050405020304" pitchFamily="18" charset="0"/>
              </a:rPr>
              <a:t>=32.5+20logf(MHz)+20logd(km)</a:t>
            </a:r>
            <a:endParaRPr kumimoji="1" lang="zh-CN" altLang="en-US" sz="2800" b="1" i="1" dirty="0">
              <a:solidFill>
                <a:srgbClr val="000099"/>
              </a:solidFill>
              <a:latin typeface="Times New Roman" panose="02020603050405020304" pitchFamily="18" charset="0"/>
            </a:endParaRPr>
          </a:p>
        </p:txBody>
      </p:sp>
      <p:sp>
        <p:nvSpPr>
          <p:cNvPr id="128009" name="Text Box 9"/>
          <p:cNvSpPr txBox="1">
            <a:spLocks noChangeArrowheads="1"/>
          </p:cNvSpPr>
          <p:nvPr/>
        </p:nvSpPr>
        <p:spPr bwMode="auto">
          <a:xfrm>
            <a:off x="675344" y="3035328"/>
            <a:ext cx="331301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Tx/>
              <a:buFont typeface="Wingdings" panose="05000000000000000000" pitchFamily="2" charset="2"/>
              <a:buChar char="§"/>
            </a:pPr>
            <a:r>
              <a:rPr kumimoji="1" lang="en-US" altLang="zh-CN" sz="2800" b="1" dirty="0">
                <a:latin typeface="Times New Roman" panose="02020603050405020304" pitchFamily="18" charset="0"/>
              </a:rPr>
              <a:t> </a:t>
            </a:r>
            <a:r>
              <a:rPr kumimoji="1" lang="zh-CN" altLang="en-US" sz="2800" b="1" dirty="0">
                <a:latin typeface="Times New Roman" panose="02020603050405020304" pitchFamily="18" charset="0"/>
              </a:rPr>
              <a:t>发送端的信号功率。</a:t>
            </a:r>
          </a:p>
        </p:txBody>
      </p:sp>
      <p:grpSp>
        <p:nvGrpSpPr>
          <p:cNvPr id="45" name="组合 44"/>
          <p:cNvGrpSpPr/>
          <p:nvPr/>
        </p:nvGrpSpPr>
        <p:grpSpPr>
          <a:xfrm>
            <a:off x="5508104" y="2621101"/>
            <a:ext cx="3215670" cy="2711397"/>
            <a:chOff x="5454808" y="2840658"/>
            <a:chExt cx="3215670" cy="2711397"/>
          </a:xfrm>
        </p:grpSpPr>
        <p:grpSp>
          <p:nvGrpSpPr>
            <p:cNvPr id="30748" name="组合 30747"/>
            <p:cNvGrpSpPr/>
            <p:nvPr/>
          </p:nvGrpSpPr>
          <p:grpSpPr>
            <a:xfrm>
              <a:off x="5454808" y="2945133"/>
              <a:ext cx="3215670" cy="2606922"/>
              <a:chOff x="5172754" y="2302868"/>
              <a:chExt cx="3215670" cy="2606922"/>
            </a:xfrm>
          </p:grpSpPr>
          <p:grpSp>
            <p:nvGrpSpPr>
              <p:cNvPr id="7" name="组合 6"/>
              <p:cNvGrpSpPr/>
              <p:nvPr/>
            </p:nvGrpSpPr>
            <p:grpSpPr>
              <a:xfrm>
                <a:off x="5652120" y="3349021"/>
                <a:ext cx="2736304" cy="1560769"/>
                <a:chOff x="5796136" y="2812368"/>
                <a:chExt cx="2736304" cy="1560769"/>
              </a:xfrm>
            </p:grpSpPr>
            <p:sp>
              <p:nvSpPr>
                <p:cNvPr id="2" name="弧形 1"/>
                <p:cNvSpPr/>
                <p:nvPr/>
              </p:nvSpPr>
              <p:spPr>
                <a:xfrm>
                  <a:off x="5796136" y="2819496"/>
                  <a:ext cx="2736304" cy="1553641"/>
                </a:xfrm>
                <a:prstGeom prst="arc">
                  <a:avLst>
                    <a:gd name="adj1" fmla="val 11167144"/>
                    <a:gd name="adj2" fmla="val 21124490"/>
                  </a:avLst>
                </a:prstGeom>
                <a:ln w="190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6" name="直接连接符 5"/>
                <p:cNvCxnSpPr/>
                <p:nvPr/>
              </p:nvCxnSpPr>
              <p:spPr>
                <a:xfrm flipV="1">
                  <a:off x="5873818" y="3249319"/>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V="1">
                  <a:off x="5987504" y="3144685"/>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V="1">
                  <a:off x="6118721" y="3056513"/>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7449211" y="2848691"/>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V="1">
                  <a:off x="6276230" y="2973273"/>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6430428" y="2924400"/>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V="1">
                  <a:off x="7308881" y="2826256"/>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flipV="1">
                  <a:off x="6585321" y="2878446"/>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V="1">
                  <a:off x="7156635" y="2831095"/>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flipV="1">
                  <a:off x="6732760" y="2848691"/>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flipV="1">
                  <a:off x="7029486" y="2812368"/>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flipV="1">
                  <a:off x="6871728" y="2832458"/>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V="1">
                  <a:off x="7581970" y="2863707"/>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V="1">
                  <a:off x="7693405" y="2898498"/>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V="1">
                  <a:off x="7815124" y="2926847"/>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7918537" y="2973273"/>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V="1">
                  <a:off x="8036731" y="3020803"/>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V="1">
                  <a:off x="8154925" y="3106151"/>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8271674" y="3212976"/>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8385360" y="3345722"/>
                  <a:ext cx="72008" cy="192806"/>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9" name="直接连接符 8"/>
              <p:cNvCxnSpPr/>
              <p:nvPr/>
            </p:nvCxnSpPr>
            <p:spPr>
              <a:xfrm flipH="1" flipV="1">
                <a:off x="5436460" y="2741048"/>
                <a:ext cx="432048" cy="96832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20" name="直接连接符 30719"/>
              <p:cNvCxnSpPr/>
              <p:nvPr/>
            </p:nvCxnSpPr>
            <p:spPr>
              <a:xfrm flipV="1">
                <a:off x="5446285" y="2511185"/>
                <a:ext cx="67510" cy="25441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23" name="直接连接符 30722"/>
              <p:cNvCxnSpPr/>
              <p:nvPr/>
            </p:nvCxnSpPr>
            <p:spPr>
              <a:xfrm flipH="1">
                <a:off x="5172754" y="2512678"/>
                <a:ext cx="345627" cy="19240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28" name="直接连接符 30727"/>
              <p:cNvCxnSpPr/>
              <p:nvPr/>
            </p:nvCxnSpPr>
            <p:spPr>
              <a:xfrm flipH="1" flipV="1">
                <a:off x="5172754" y="2698190"/>
                <a:ext cx="282704" cy="683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35" name="直接连接符 30734"/>
              <p:cNvCxnSpPr/>
              <p:nvPr/>
            </p:nvCxnSpPr>
            <p:spPr>
              <a:xfrm flipV="1">
                <a:off x="7752751" y="2490609"/>
                <a:ext cx="57774" cy="98711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37" name="直接连接符 30736"/>
              <p:cNvCxnSpPr/>
              <p:nvPr/>
            </p:nvCxnSpPr>
            <p:spPr>
              <a:xfrm flipV="1">
                <a:off x="7810525" y="2302868"/>
                <a:ext cx="145851" cy="19002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44" name="直接连接符 30743"/>
              <p:cNvCxnSpPr/>
              <p:nvPr/>
            </p:nvCxnSpPr>
            <p:spPr>
              <a:xfrm flipH="1" flipV="1">
                <a:off x="7620000" y="2328321"/>
                <a:ext cx="190525" cy="162288"/>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746" name="直接连接符 30745"/>
              <p:cNvCxnSpPr/>
              <p:nvPr/>
            </p:nvCxnSpPr>
            <p:spPr>
              <a:xfrm flipV="1">
                <a:off x="7620000" y="2302868"/>
                <a:ext cx="336376" cy="1329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5795849" y="3040147"/>
              <a:ext cx="2106205" cy="965027"/>
              <a:chOff x="5795849" y="3040147"/>
              <a:chExt cx="2106205" cy="965027"/>
            </a:xfrm>
          </p:grpSpPr>
          <p:cxnSp>
            <p:nvCxnSpPr>
              <p:cNvPr id="30750" name="直接箭头连接符 30749"/>
              <p:cNvCxnSpPr/>
              <p:nvPr/>
            </p:nvCxnSpPr>
            <p:spPr>
              <a:xfrm flipV="1">
                <a:off x="5795849" y="3040147"/>
                <a:ext cx="2106205" cy="24051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a:off x="5795849" y="3340455"/>
                <a:ext cx="963514" cy="66471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箭头连接符 34"/>
              <p:cNvCxnSpPr/>
              <p:nvPr/>
            </p:nvCxnSpPr>
            <p:spPr>
              <a:xfrm flipV="1">
                <a:off x="6741626" y="3111719"/>
                <a:ext cx="1134859" cy="879911"/>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4" name="文本框 43"/>
            <p:cNvSpPr txBox="1"/>
            <p:nvPr/>
          </p:nvSpPr>
          <p:spPr>
            <a:xfrm>
              <a:off x="6094708" y="2840658"/>
              <a:ext cx="1051047" cy="369332"/>
            </a:xfrm>
            <a:prstGeom prst="rect">
              <a:avLst/>
            </a:prstGeom>
            <a:noFill/>
          </p:spPr>
          <p:txBody>
            <a:bodyPr wrap="square" rtlCol="0">
              <a:spAutoFit/>
            </a:bodyPr>
            <a:lstStyle/>
            <a:p>
              <a:r>
                <a:rPr lang="zh-CN" altLang="en-US" b="1" dirty="0" smtClean="0">
                  <a:solidFill>
                    <a:srgbClr val="0000FF"/>
                  </a:solidFill>
                </a:rPr>
                <a:t>直射波</a:t>
              </a:r>
              <a:endParaRPr lang="zh-CN" altLang="en-US" b="1" dirty="0">
                <a:solidFill>
                  <a:srgbClr val="0000FF"/>
                </a:solidFill>
              </a:endParaRPr>
            </a:p>
          </p:txBody>
        </p:sp>
        <p:sp>
          <p:nvSpPr>
            <p:cNvPr id="82" name="文本框 81"/>
            <p:cNvSpPr txBox="1"/>
            <p:nvPr/>
          </p:nvSpPr>
          <p:spPr>
            <a:xfrm>
              <a:off x="6258267" y="3279837"/>
              <a:ext cx="961651" cy="646331"/>
            </a:xfrm>
            <a:prstGeom prst="rect">
              <a:avLst/>
            </a:prstGeom>
            <a:noFill/>
          </p:spPr>
          <p:txBody>
            <a:bodyPr wrap="square" rtlCol="0">
              <a:spAutoFit/>
            </a:bodyPr>
            <a:lstStyle/>
            <a:p>
              <a:pPr algn="ctr"/>
              <a:r>
                <a:rPr lang="zh-CN" altLang="en-US" b="1" dirty="0" smtClean="0">
                  <a:solidFill>
                    <a:srgbClr val="0000FF"/>
                  </a:solidFill>
                </a:rPr>
                <a:t>地面反射波</a:t>
              </a:r>
              <a:endParaRPr lang="zh-CN" altLang="en-US" b="1" dirty="0">
                <a:solidFill>
                  <a:srgbClr val="0000FF"/>
                </a:solidFill>
              </a:endParaRPr>
            </a:p>
          </p:txBody>
        </p:sp>
      </p:grpSp>
    </p:spTree>
    <p:extLst>
      <p:ext uri="{BB962C8B-B14F-4D97-AF65-F5344CB8AC3E}">
        <p14:creationId xmlns:p14="http://schemas.microsoft.com/office/powerpoint/2010/main" val="280446657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800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80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8008"/>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800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2800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8005" grpId="0" build="p" autoUpdateAnimBg="0"/>
      <p:bldP spid="128006" grpId="0" autoUpdateAnimBg="0"/>
      <p:bldP spid="128007" grpId="0" autoUpdateAnimBg="0"/>
      <p:bldP spid="128008" grpId="0" autoUpdateAnimBg="0"/>
      <p:bldP spid="128009" grpId="0" autoUpdateAnimBg="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852394"/>
            <a:ext cx="7560840" cy="1061665"/>
          </a:xfrm>
        </p:spPr>
        <p:txBody>
          <a:bodyPr/>
          <a:lstStyle/>
          <a:p>
            <a:pPr marL="0" indent="0">
              <a:buNone/>
            </a:pPr>
            <a:r>
              <a:rPr lang="zh-CN" altLang="en-US" sz="2800" b="1" dirty="0" smtClean="0">
                <a:latin typeface="Times New Roman" panose="02020603050405020304" pitchFamily="18" charset="0"/>
                <a:cs typeface="Times New Roman" panose="02020603050405020304" pitchFamily="18" charset="0"/>
              </a:rPr>
              <a:t>例：两通信系统的通信频率为</a:t>
            </a:r>
            <a:r>
              <a:rPr lang="en-US" altLang="zh-CN" sz="2800" b="1" dirty="0" smtClean="0">
                <a:latin typeface="Times New Roman" panose="02020603050405020304" pitchFamily="18" charset="0"/>
                <a:cs typeface="Times New Roman" panose="02020603050405020304" pitchFamily="18" charset="0"/>
              </a:rPr>
              <a:t>2.4GHz</a:t>
            </a:r>
            <a:r>
              <a:rPr lang="zh-CN" altLang="en-US" sz="2800" b="1" dirty="0" smtClean="0">
                <a:latin typeface="Times New Roman" panose="02020603050405020304" pitchFamily="18" charset="0"/>
                <a:cs typeface="Times New Roman" panose="02020603050405020304" pitchFamily="18" charset="0"/>
              </a:rPr>
              <a:t>，通信距离为</a:t>
            </a:r>
            <a:r>
              <a:rPr lang="en-US" altLang="zh-CN" sz="2800" b="1" dirty="0" smtClean="0">
                <a:latin typeface="Times New Roman" panose="02020603050405020304" pitchFamily="18" charset="0"/>
                <a:cs typeface="Times New Roman" panose="02020603050405020304" pitchFamily="18" charset="0"/>
              </a:rPr>
              <a:t>5</a:t>
            </a:r>
            <a:r>
              <a:rPr lang="zh-CN" altLang="en-US" sz="2800" b="1" dirty="0" smtClean="0">
                <a:latin typeface="Times New Roman" panose="02020603050405020304" pitchFamily="18" charset="0"/>
                <a:cs typeface="Times New Roman" panose="02020603050405020304" pitchFamily="18" charset="0"/>
              </a:rPr>
              <a:t>米，求路径损耗（</a:t>
            </a:r>
            <a:r>
              <a:rPr lang="en-US" altLang="zh-CN" sz="2800" b="1" dirty="0" smtClean="0">
                <a:latin typeface="Times New Roman" panose="02020603050405020304" pitchFamily="18" charset="0"/>
                <a:cs typeface="Times New Roman" panose="02020603050405020304" pitchFamily="18" charset="0"/>
              </a:rPr>
              <a:t>IL</a:t>
            </a:r>
            <a:r>
              <a:rPr lang="zh-CN" altLang="en-US" sz="2800" b="1" dirty="0" smtClean="0">
                <a:latin typeface="Times New Roman" panose="02020603050405020304" pitchFamily="18" charset="0"/>
                <a:cs typeface="Times New Roman" panose="02020603050405020304" pitchFamily="18" charset="0"/>
              </a:rPr>
              <a:t>：</a:t>
            </a:r>
            <a:r>
              <a:rPr lang="en-US" altLang="zh-CN" sz="2800" b="1" dirty="0" smtClean="0">
                <a:latin typeface="Times New Roman" panose="02020603050405020304" pitchFamily="18" charset="0"/>
                <a:cs typeface="Times New Roman" panose="02020603050405020304" pitchFamily="18" charset="0"/>
              </a:rPr>
              <a:t>Insert Loss</a:t>
            </a:r>
            <a:r>
              <a:rPr lang="zh-CN" altLang="en-US" sz="2800" b="1" dirty="0" smtClean="0">
                <a:latin typeface="Times New Roman" panose="02020603050405020304" pitchFamily="18" charset="0"/>
                <a:cs typeface="Times New Roman" panose="02020603050405020304" pitchFamily="18" charset="0"/>
              </a:rPr>
              <a:t>）？</a:t>
            </a:r>
            <a:endParaRPr lang="zh-CN" altLang="en-US" sz="2800" b="1"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35</a:t>
            </a:fld>
            <a:endParaRPr lang="en-US" altLang="zh-CN"/>
          </a:p>
        </p:txBody>
      </p:sp>
      <p:sp>
        <p:nvSpPr>
          <p:cNvPr id="5" name="矩形 4"/>
          <p:cNvSpPr/>
          <p:nvPr/>
        </p:nvSpPr>
        <p:spPr>
          <a:xfrm>
            <a:off x="1619672" y="2017584"/>
            <a:ext cx="5688632" cy="528350"/>
          </a:xfrm>
          <a:prstGeom prst="rect">
            <a:avLst/>
          </a:prstGeom>
        </p:spPr>
        <p:txBody>
          <a:bodyPr wrap="square">
            <a:spAutoFit/>
          </a:bodyPr>
          <a:lstStyle/>
          <a:p>
            <a:pPr>
              <a:lnSpc>
                <a:spcPts val="3360"/>
              </a:lnSpc>
              <a:spcBef>
                <a:spcPct val="50000"/>
              </a:spcBef>
              <a:buClr>
                <a:schemeClr val="hlink"/>
              </a:buClr>
              <a:buSzTx/>
              <a:buNone/>
            </a:pPr>
            <a:r>
              <a:rPr kumimoji="1" lang="en-US" altLang="zh-CN" sz="2800" b="1" i="1" dirty="0" smtClean="0">
                <a:solidFill>
                  <a:srgbClr val="000099"/>
                </a:solidFill>
              </a:rPr>
              <a:t>IL=32.5+20logf(MHz)+20logd(km)</a:t>
            </a:r>
            <a:endParaRPr kumimoji="1" lang="zh-CN" altLang="en-US" sz="2800" b="1" i="1" dirty="0">
              <a:solidFill>
                <a:srgbClr val="000099"/>
              </a:solidFill>
            </a:endParaRPr>
          </a:p>
        </p:txBody>
      </p:sp>
      <p:sp>
        <p:nvSpPr>
          <p:cNvPr id="6" name="内容占位符 2"/>
          <p:cNvSpPr txBox="1">
            <a:spLocks/>
          </p:cNvSpPr>
          <p:nvPr/>
        </p:nvSpPr>
        <p:spPr bwMode="auto">
          <a:xfrm>
            <a:off x="611560" y="2806805"/>
            <a:ext cx="8229600" cy="2926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buFont typeface="Wingdings" panose="05000000000000000000" pitchFamily="2" charset="2"/>
              <a:buNone/>
            </a:pPr>
            <a:r>
              <a:rPr lang="zh-CN" altLang="en-US" sz="2800" b="1" kern="0" dirty="0">
                <a:latin typeface="Times New Roman" panose="02020603050405020304" pitchFamily="18" charset="0"/>
                <a:cs typeface="Times New Roman" panose="02020603050405020304" pitchFamily="18" charset="0"/>
              </a:rPr>
              <a:t>解</a:t>
            </a:r>
            <a:r>
              <a:rPr lang="zh-CN" altLang="en-US" sz="2800" b="1" kern="0" dirty="0" smtClean="0">
                <a:latin typeface="Times New Roman" panose="02020603050405020304" pitchFamily="18" charset="0"/>
                <a:cs typeface="Times New Roman" panose="02020603050405020304" pitchFamily="18" charset="0"/>
              </a:rPr>
              <a:t>：</a:t>
            </a:r>
            <a:r>
              <a:rPr lang="en-US" altLang="zh-CN" sz="2800" b="1" kern="0" dirty="0" smtClean="0">
                <a:latin typeface="Times New Roman" panose="02020603050405020304" pitchFamily="18" charset="0"/>
                <a:cs typeface="Times New Roman" panose="02020603050405020304" pitchFamily="18" charset="0"/>
              </a:rPr>
              <a:t>f=2.4GHz=2400MHz</a:t>
            </a:r>
            <a:r>
              <a:rPr lang="zh-CN" altLang="en-US" sz="2800" b="1" kern="0" dirty="0" smtClean="0">
                <a:latin typeface="Times New Roman" panose="02020603050405020304" pitchFamily="18" charset="0"/>
                <a:cs typeface="Times New Roman" panose="02020603050405020304" pitchFamily="18" charset="0"/>
              </a:rPr>
              <a:t>；</a:t>
            </a:r>
            <a:endParaRPr lang="en-US" altLang="zh-CN" sz="2800" b="1" kern="0" dirty="0" smtClean="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800" b="1" kern="0" dirty="0">
                <a:latin typeface="Times New Roman" panose="02020603050405020304" pitchFamily="18" charset="0"/>
                <a:cs typeface="Times New Roman" panose="02020603050405020304" pitchFamily="18" charset="0"/>
              </a:rPr>
              <a:t> </a:t>
            </a:r>
            <a:r>
              <a:rPr lang="en-US" altLang="zh-CN" sz="2800" b="1" kern="0" dirty="0" smtClean="0">
                <a:latin typeface="Times New Roman" panose="02020603050405020304" pitchFamily="18" charset="0"/>
                <a:cs typeface="Times New Roman" panose="02020603050405020304" pitchFamily="18" charset="0"/>
              </a:rPr>
              <a:t>       d=5m=0.005km</a:t>
            </a:r>
            <a:r>
              <a:rPr lang="zh-CN" altLang="en-US" sz="2800" b="1" kern="0" dirty="0" smtClean="0">
                <a:latin typeface="Times New Roman" panose="02020603050405020304" pitchFamily="18" charset="0"/>
                <a:cs typeface="Times New Roman" panose="02020603050405020304" pitchFamily="18" charset="0"/>
              </a:rPr>
              <a:t>；</a:t>
            </a:r>
            <a:endParaRPr lang="en-US" altLang="zh-CN" sz="2800" b="1" kern="0" dirty="0" smtClean="0">
              <a:latin typeface="Times New Roman" panose="02020603050405020304" pitchFamily="18" charset="0"/>
              <a:cs typeface="Times New Roman" panose="02020603050405020304" pitchFamily="18" charset="0"/>
            </a:endParaRPr>
          </a:p>
          <a:p>
            <a:pPr marL="0" indent="0">
              <a:buFont typeface="Wingdings" panose="05000000000000000000" pitchFamily="2" charset="2"/>
              <a:buNone/>
            </a:pPr>
            <a:r>
              <a:rPr lang="en-US" altLang="zh-CN" sz="2800" b="1" kern="0" dirty="0">
                <a:latin typeface="Times New Roman" panose="02020603050405020304" pitchFamily="18" charset="0"/>
                <a:cs typeface="Times New Roman" panose="02020603050405020304" pitchFamily="18" charset="0"/>
              </a:rPr>
              <a:t> </a:t>
            </a:r>
            <a:r>
              <a:rPr lang="en-US" altLang="zh-CN" sz="2800" b="1" kern="0" dirty="0" smtClean="0">
                <a:latin typeface="Times New Roman" panose="02020603050405020304" pitchFamily="18" charset="0"/>
                <a:cs typeface="Times New Roman" panose="02020603050405020304" pitchFamily="18" charset="0"/>
              </a:rPr>
              <a:t>        IL=32.5+20log2400+20log0.005=54.1dB</a:t>
            </a:r>
          </a:p>
          <a:p>
            <a:pPr marL="0" indent="0">
              <a:buNone/>
            </a:pPr>
            <a:r>
              <a:rPr lang="en-US" altLang="zh-CN" sz="2800" b="1" kern="0" dirty="0">
                <a:latin typeface="Times New Roman" panose="02020603050405020304" pitchFamily="18" charset="0"/>
                <a:cs typeface="Times New Roman" panose="02020603050405020304" pitchFamily="18" charset="0"/>
              </a:rPr>
              <a:t> </a:t>
            </a:r>
            <a:r>
              <a:rPr lang="en-US" altLang="zh-CN" sz="2800" b="1" kern="0" dirty="0" smtClean="0">
                <a:latin typeface="Times New Roman" panose="02020603050405020304" pitchFamily="18" charset="0"/>
                <a:cs typeface="Times New Roman" panose="02020603050405020304" pitchFamily="18" charset="0"/>
              </a:rPr>
              <a:t>       </a:t>
            </a:r>
            <a:r>
              <a:rPr lang="en-US" altLang="zh-CN" sz="2800" b="1" i="1" kern="0" dirty="0">
                <a:latin typeface="Times New Roman" pitchFamily="18" charset="0"/>
              </a:rPr>
              <a:t>V</a:t>
            </a:r>
            <a:r>
              <a:rPr lang="en-US" altLang="zh-CN" sz="2800" b="1" kern="0" baseline="-25000" dirty="0">
                <a:latin typeface="Times New Roman" pitchFamily="18" charset="0"/>
              </a:rPr>
              <a:t>2</a:t>
            </a:r>
            <a:r>
              <a:rPr lang="en-US" altLang="zh-CN" sz="2800" b="1" kern="0" dirty="0">
                <a:latin typeface="Times New Roman" pitchFamily="18" charset="0"/>
              </a:rPr>
              <a:t>/</a:t>
            </a:r>
            <a:r>
              <a:rPr lang="en-US" altLang="zh-CN" sz="2800" b="1" i="1" kern="0" dirty="0">
                <a:latin typeface="Times New Roman" pitchFamily="18" charset="0"/>
              </a:rPr>
              <a:t>V</a:t>
            </a:r>
            <a:r>
              <a:rPr lang="en-US" altLang="zh-CN" sz="2800" b="1" kern="0" baseline="-25000" dirty="0">
                <a:latin typeface="Times New Roman" pitchFamily="18" charset="0"/>
              </a:rPr>
              <a:t>1</a:t>
            </a:r>
            <a:r>
              <a:rPr lang="en-US" altLang="zh-CN" sz="2800" b="1" kern="0" dirty="0">
                <a:latin typeface="Times New Roman" pitchFamily="18" charset="0"/>
              </a:rPr>
              <a:t>=0.00197</a:t>
            </a:r>
            <a:endParaRPr kumimoji="1" lang="zh-CN" altLang="en-US" sz="2800" b="1" i="1">
              <a:latin typeface="Times New Roman" panose="02020603050405020304" pitchFamily="18" charset="0"/>
              <a:ea typeface="宋体" panose="02010600030101010101" pitchFamily="2" charset="-122"/>
              <a:cs typeface="Times New Roman" panose="02020603050405020304" pitchFamily="18" charset="0"/>
            </a:endParaRPr>
          </a:p>
          <a:p>
            <a:pPr marL="0" indent="0">
              <a:buFont typeface="Wingdings" panose="05000000000000000000" pitchFamily="2" charset="2"/>
              <a:buNone/>
            </a:pPr>
            <a:r>
              <a:rPr lang="en-US" altLang="zh-CN" sz="2800" b="1" kern="0" smtClean="0">
                <a:latin typeface="Times New Roman" panose="02020603050405020304" pitchFamily="18" charset="0"/>
                <a:cs typeface="Times New Roman" panose="02020603050405020304" pitchFamily="18" charset="0"/>
              </a:rPr>
              <a:t>       </a:t>
            </a:r>
            <a:endParaRPr lang="en-US" altLang="zh-CN" sz="2800" b="1" kern="0" dirty="0" smtClean="0">
              <a:latin typeface="Times New Roman" panose="02020603050405020304" pitchFamily="18" charset="0"/>
              <a:cs typeface="Times New Roman" panose="02020603050405020304" pitchFamily="18" charset="0"/>
            </a:endParaRPr>
          </a:p>
          <a:p>
            <a:pPr marL="0" indent="0">
              <a:buNone/>
            </a:pPr>
            <a:r>
              <a:rPr lang="en-US" altLang="zh-CN" sz="2800" b="1" kern="0" dirty="0">
                <a:latin typeface="Times New Roman" panose="02020603050405020304" pitchFamily="18" charset="0"/>
                <a:cs typeface="Times New Roman" panose="02020603050405020304" pitchFamily="18" charset="0"/>
              </a:rPr>
              <a:t> </a:t>
            </a:r>
            <a:r>
              <a:rPr lang="en-US" altLang="zh-CN" sz="2800" b="1" kern="0" dirty="0" smtClean="0">
                <a:latin typeface="Times New Roman" panose="02020603050405020304" pitchFamily="18" charset="0"/>
                <a:cs typeface="Times New Roman" panose="02020603050405020304" pitchFamily="18" charset="0"/>
              </a:rPr>
              <a:t>        </a:t>
            </a:r>
            <a:r>
              <a:rPr lang="en-US" altLang="zh-CN" sz="2800" b="1" kern="0" dirty="0">
                <a:latin typeface="Times New Roman" panose="02020603050405020304" pitchFamily="18" charset="0"/>
                <a:cs typeface="Times New Roman" panose="02020603050405020304" pitchFamily="18" charset="0"/>
              </a:rPr>
              <a:t>f↑→IL↑</a:t>
            </a:r>
            <a:r>
              <a:rPr lang="zh-CN" altLang="en-US" sz="2800" b="1" kern="0" dirty="0" smtClean="0">
                <a:latin typeface="Times New Roman" panose="02020603050405020304" pitchFamily="18" charset="0"/>
                <a:cs typeface="Times New Roman" panose="02020603050405020304" pitchFamily="18" charset="0"/>
              </a:rPr>
              <a:t>； </a:t>
            </a:r>
            <a:r>
              <a:rPr lang="en-US" altLang="zh-CN" sz="2800" b="1" kern="0" dirty="0">
                <a:latin typeface="Times New Roman" panose="02020603050405020304" pitchFamily="18" charset="0"/>
                <a:cs typeface="Times New Roman" panose="02020603050405020304" pitchFamily="18" charset="0"/>
              </a:rPr>
              <a:t>d↑→IL↑ </a:t>
            </a:r>
            <a:endParaRPr lang="en-US" altLang="zh-CN" sz="2800" b="1" kern="0" dirty="0" smtClean="0">
              <a:latin typeface="Times New Roman" panose="02020603050405020304" pitchFamily="18" charset="0"/>
              <a:cs typeface="Times New Roman" panose="02020603050405020304" pitchFamily="18" charset="0"/>
            </a:endParaRPr>
          </a:p>
          <a:p>
            <a:pPr marL="0" indent="0">
              <a:buNone/>
            </a:pPr>
            <a:r>
              <a:rPr lang="en-US" altLang="zh-CN" sz="2800" b="1" kern="0" dirty="0" smtClean="0">
                <a:latin typeface="Times New Roman" panose="02020603050405020304" pitchFamily="18" charset="0"/>
                <a:cs typeface="Times New Roman" panose="02020603050405020304" pitchFamily="18" charset="0"/>
              </a:rPr>
              <a:t>         </a:t>
            </a:r>
            <a:endParaRPr lang="en-US" altLang="zh-CN" sz="2800" b="1" kern="0" dirty="0">
              <a:latin typeface="Times New Roman" panose="02020603050405020304" pitchFamily="18" charset="0"/>
              <a:cs typeface="Times New Roman" panose="02020603050405020304" pitchFamily="18" charset="0"/>
            </a:endParaRPr>
          </a:p>
          <a:p>
            <a:pPr marL="0" indent="0">
              <a:buNone/>
            </a:pPr>
            <a:endParaRPr lang="zh-CN" altLang="en-US" sz="2800" b="1" kern="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5072788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4"/>
          <p:cNvSpPr>
            <a:spLocks noGrp="1" noChangeArrowheads="1"/>
          </p:cNvSpPr>
          <p:nvPr>
            <p:ph type="title"/>
          </p:nvPr>
        </p:nvSpPr>
        <p:spPr>
          <a:xfrm>
            <a:off x="685800" y="228600"/>
            <a:ext cx="7772400" cy="381000"/>
          </a:xfrm>
          <a:noFill/>
        </p:spPr>
        <p:txBody>
          <a:bodyPr lIns="92075" tIns="46038" rIns="92075" bIns="46038" anchor="ctr"/>
          <a:lstStyle/>
          <a:p>
            <a:pPr eaLnBrk="1" hangingPunct="1"/>
            <a:r>
              <a:rPr lang="zh-CN" altLang="en-US" sz="3200" dirty="0">
                <a:latin typeface="+mj-ea"/>
              </a:rPr>
              <a:t>二、通信容量</a:t>
            </a:r>
          </a:p>
        </p:txBody>
      </p:sp>
      <p:sp>
        <p:nvSpPr>
          <p:cNvPr id="31747" name="Rectangle 5"/>
          <p:cNvSpPr>
            <a:spLocks noGrp="1" noChangeArrowheads="1"/>
          </p:cNvSpPr>
          <p:nvPr>
            <p:ph idx="1"/>
          </p:nvPr>
        </p:nvSpPr>
        <p:spPr>
          <a:xfrm>
            <a:off x="685800" y="762000"/>
            <a:ext cx="8207375" cy="1011238"/>
          </a:xfrm>
        </p:spPr>
        <p:txBody>
          <a:bodyPr/>
          <a:lstStyle/>
          <a:p>
            <a:pPr eaLnBrk="1" hangingPunct="1">
              <a:buFont typeface="Wingdings" panose="05000000000000000000" pitchFamily="2" charset="2"/>
              <a:buNone/>
            </a:pPr>
            <a:r>
              <a:rPr lang="zh-CN" altLang="en-US" sz="2800" b="1" dirty="0" smtClean="0"/>
              <a:t>通信容量是指一个信道能够同时传送独立</a:t>
            </a:r>
          </a:p>
          <a:p>
            <a:pPr eaLnBrk="1" hangingPunct="1">
              <a:buFont typeface="Wingdings" panose="05000000000000000000" pitchFamily="2" charset="2"/>
              <a:buNone/>
            </a:pPr>
            <a:r>
              <a:rPr lang="zh-CN" altLang="en-US" sz="2800" b="1" dirty="0" smtClean="0"/>
              <a:t>信号的路数。</a:t>
            </a:r>
          </a:p>
        </p:txBody>
      </p:sp>
      <p:sp>
        <p:nvSpPr>
          <p:cNvPr id="31748" name="灯片编号占位符 5"/>
          <p:cNvSpPr>
            <a:spLocks noGrp="1"/>
          </p:cNvSpPr>
          <p:nvPr>
            <p:ph type="sldNum" sz="quarter" idx="12"/>
          </p:nvPr>
        </p:nvSpPr>
        <p:spPr>
          <a:xfrm>
            <a:off x="6553200" y="6119961"/>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6A29D2B-2195-4343-BAEF-97CAA140CBA3}" type="slidenum">
              <a:rPr lang="en-US" altLang="zh-CN" sz="1000"/>
              <a:pPr>
                <a:spcBef>
                  <a:spcPct val="0"/>
                </a:spcBef>
                <a:buClrTx/>
                <a:buSzTx/>
                <a:buFontTx/>
                <a:buNone/>
              </a:pPr>
              <a:t>36</a:t>
            </a:fld>
            <a:endParaRPr lang="en-US" altLang="zh-CN" sz="1000" dirty="0"/>
          </a:p>
        </p:txBody>
      </p:sp>
      <p:sp>
        <p:nvSpPr>
          <p:cNvPr id="129030" name="Text Box 6"/>
          <p:cNvSpPr txBox="1">
            <a:spLocks noChangeArrowheads="1"/>
          </p:cNvSpPr>
          <p:nvPr/>
        </p:nvSpPr>
        <p:spPr bwMode="auto">
          <a:xfrm>
            <a:off x="609600" y="1844824"/>
            <a:ext cx="5105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Tx/>
              <a:buFont typeface="Wingdings" panose="05000000000000000000" pitchFamily="2" charset="2"/>
              <a:buChar char="§"/>
            </a:pPr>
            <a:r>
              <a:rPr kumimoji="1" lang="en-US" altLang="zh-CN" sz="2800" b="1" dirty="0">
                <a:latin typeface="Times New Roman" panose="02020603050405020304" pitchFamily="18" charset="0"/>
              </a:rPr>
              <a:t> </a:t>
            </a:r>
            <a:r>
              <a:rPr kumimoji="1" lang="zh-CN" altLang="en-US" sz="2400" b="1" dirty="0">
                <a:latin typeface="Times New Roman" panose="02020603050405020304" pitchFamily="18" charset="0"/>
              </a:rPr>
              <a:t>已调信号所占有的频带宽度</a:t>
            </a:r>
            <a:r>
              <a:rPr kumimoji="1" lang="zh-CN" altLang="en-US" sz="2800" b="1" dirty="0">
                <a:latin typeface="Times New Roman" panose="02020603050405020304" pitchFamily="18" charset="0"/>
              </a:rPr>
              <a:t>。</a:t>
            </a:r>
          </a:p>
        </p:txBody>
      </p:sp>
      <p:sp>
        <p:nvSpPr>
          <p:cNvPr id="129031" name="Text Box 7"/>
          <p:cNvSpPr txBox="1">
            <a:spLocks noChangeArrowheads="1"/>
          </p:cNvSpPr>
          <p:nvPr/>
        </p:nvSpPr>
        <p:spPr bwMode="auto">
          <a:xfrm>
            <a:off x="922966" y="2392342"/>
            <a:ext cx="7315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Tx/>
              <a:buFontTx/>
              <a:buChar char="•"/>
            </a:pPr>
            <a:r>
              <a:rPr kumimoji="1" lang="en-US" altLang="zh-CN" sz="2800" b="1" dirty="0">
                <a:latin typeface="Times New Roman" panose="02020603050405020304" pitchFamily="18" charset="0"/>
              </a:rPr>
              <a:t> </a:t>
            </a:r>
            <a:r>
              <a:rPr kumimoji="1" lang="en-US" altLang="zh-CN" sz="2800" b="1" dirty="0" smtClean="0">
                <a:latin typeface="Times New Roman" panose="02020603050405020304" pitchFamily="18" charset="0"/>
              </a:rPr>
              <a:t>  </a:t>
            </a:r>
            <a:r>
              <a:rPr kumimoji="1" lang="zh-CN" altLang="en-US" sz="2400" b="1" dirty="0" smtClean="0">
                <a:latin typeface="Times New Roman" panose="02020603050405020304" pitchFamily="18" charset="0"/>
              </a:rPr>
              <a:t>国际</a:t>
            </a:r>
            <a:r>
              <a:rPr kumimoji="1" lang="zh-CN" altLang="en-US" sz="2400" b="1" dirty="0">
                <a:latin typeface="Times New Roman" panose="02020603050405020304" pitchFamily="18" charset="0"/>
              </a:rPr>
              <a:t>规定电话信号的频带是</a:t>
            </a:r>
            <a:r>
              <a:rPr kumimoji="1" lang="en-US" altLang="zh-CN" sz="2400" b="1" dirty="0">
                <a:latin typeface="Times New Roman" panose="02020603050405020304" pitchFamily="18" charset="0"/>
              </a:rPr>
              <a:t>300</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3400Hz</a:t>
            </a:r>
            <a:r>
              <a:rPr kumimoji="1" lang="zh-CN" altLang="en-US" sz="2400" b="1" dirty="0">
                <a:latin typeface="Times New Roman" panose="02020603050405020304" pitchFamily="18" charset="0"/>
              </a:rPr>
              <a:t>。  </a:t>
            </a:r>
          </a:p>
        </p:txBody>
      </p:sp>
      <p:sp>
        <p:nvSpPr>
          <p:cNvPr id="129032" name="Text Box 8"/>
          <p:cNvSpPr txBox="1">
            <a:spLocks noChangeArrowheads="1"/>
          </p:cNvSpPr>
          <p:nvPr/>
        </p:nvSpPr>
        <p:spPr bwMode="auto">
          <a:xfrm>
            <a:off x="914400" y="2869533"/>
            <a:ext cx="7924800" cy="94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algn="just" eaLnBrk="1" hangingPunct="1">
              <a:lnSpc>
                <a:spcPts val="3200"/>
              </a:lnSpc>
              <a:spcBef>
                <a:spcPct val="0"/>
              </a:spcBef>
              <a:buClr>
                <a:schemeClr val="hlink"/>
              </a:buClr>
              <a:buSzTx/>
              <a:buFontTx/>
              <a:buChar char="•"/>
            </a:pPr>
            <a:r>
              <a:rPr kumimoji="1" lang="en-US" altLang="zh-CN" sz="2400" b="1" dirty="0">
                <a:latin typeface="Times New Roman" panose="02020603050405020304" pitchFamily="18" charset="0"/>
              </a:rPr>
              <a:t> </a:t>
            </a:r>
            <a:r>
              <a:rPr kumimoji="1" lang="zh-CN" altLang="en-US" sz="2400" b="1" dirty="0">
                <a:latin typeface="Times New Roman" panose="02020603050405020304" pitchFamily="18" charset="0"/>
              </a:rPr>
              <a:t>中波调幅广播（</a:t>
            </a:r>
            <a:r>
              <a:rPr kumimoji="1" lang="en-US" altLang="zh-CN" sz="2400" b="1" dirty="0">
                <a:latin typeface="Times New Roman" panose="02020603050405020304" pitchFamily="18" charset="0"/>
              </a:rPr>
              <a:t>535kHz~1605kHz</a:t>
            </a:r>
            <a:r>
              <a:rPr kumimoji="1" lang="zh-CN" altLang="en-US" sz="2400" b="1" dirty="0">
                <a:latin typeface="Times New Roman" panose="02020603050405020304" pitchFamily="18" charset="0"/>
              </a:rPr>
              <a:t>），广播电台每个已调信号占有的频带宽度是 </a:t>
            </a:r>
            <a:r>
              <a:rPr kumimoji="1" lang="en-US" altLang="zh-CN" sz="2400" b="1" dirty="0">
                <a:latin typeface="Times New Roman" panose="02020603050405020304" pitchFamily="18" charset="0"/>
              </a:rPr>
              <a:t>9kHz</a:t>
            </a:r>
            <a:r>
              <a:rPr kumimoji="1" lang="zh-CN" altLang="en-US" sz="2800" b="1" dirty="0">
                <a:latin typeface="Times New Roman" panose="02020603050405020304" pitchFamily="18" charset="0"/>
              </a:rPr>
              <a:t>。</a:t>
            </a:r>
          </a:p>
        </p:txBody>
      </p:sp>
      <p:sp>
        <p:nvSpPr>
          <p:cNvPr id="129033" name="Text Box 9"/>
          <p:cNvSpPr txBox="1">
            <a:spLocks noChangeArrowheads="1"/>
          </p:cNvSpPr>
          <p:nvPr/>
        </p:nvSpPr>
        <p:spPr bwMode="auto">
          <a:xfrm>
            <a:off x="914400" y="3806581"/>
            <a:ext cx="8194104" cy="5027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marL="285750" indent="-285750" algn="just" eaLnBrk="1" hangingPunct="1">
              <a:lnSpc>
                <a:spcPts val="3200"/>
              </a:lnSpc>
              <a:spcBef>
                <a:spcPct val="0"/>
              </a:spcBef>
              <a:buClr>
                <a:schemeClr val="hlink"/>
              </a:buClr>
              <a:buSzTx/>
              <a:buFontTx/>
              <a:buChar char="•"/>
            </a:pPr>
            <a:r>
              <a:rPr kumimoji="1" lang="en-US" altLang="zh-CN" sz="2800" b="1" dirty="0">
                <a:latin typeface="Times New Roman" panose="02020603050405020304" pitchFamily="18" charset="0"/>
              </a:rPr>
              <a:t> </a:t>
            </a:r>
            <a:r>
              <a:rPr kumimoji="1" lang="zh-CN" altLang="en-US" sz="2400" b="1" dirty="0">
                <a:latin typeface="Times New Roman" panose="02020603050405020304" pitchFamily="18" charset="0"/>
              </a:rPr>
              <a:t>我国采用的电视图象信号的频带宽度是</a:t>
            </a:r>
            <a:r>
              <a:rPr kumimoji="1" lang="en-US" altLang="zh-CN" sz="2400" b="1" dirty="0">
                <a:latin typeface="Times New Roman" panose="02020603050405020304" pitchFamily="18" charset="0"/>
              </a:rPr>
              <a:t>0</a:t>
            </a:r>
            <a:r>
              <a:rPr kumimoji="1" lang="zh-CN" altLang="en-US" sz="2400" b="1" dirty="0">
                <a:latin typeface="Times New Roman" panose="02020603050405020304" pitchFamily="18" charset="0"/>
              </a:rPr>
              <a:t>～</a:t>
            </a:r>
            <a:r>
              <a:rPr kumimoji="1" lang="en-US" altLang="zh-CN" sz="2400" b="1" dirty="0">
                <a:latin typeface="Times New Roman" panose="02020603050405020304" pitchFamily="18" charset="0"/>
              </a:rPr>
              <a:t>8MHz</a:t>
            </a:r>
            <a:r>
              <a:rPr kumimoji="1" lang="zh-CN" altLang="en-US" sz="2400" b="1" dirty="0">
                <a:latin typeface="Times New Roman" panose="02020603050405020304" pitchFamily="18" charset="0"/>
              </a:rPr>
              <a:t>。</a:t>
            </a:r>
          </a:p>
        </p:txBody>
      </p:sp>
      <p:sp>
        <p:nvSpPr>
          <p:cNvPr id="2" name="矩形 1"/>
          <p:cNvSpPr/>
          <p:nvPr/>
        </p:nvSpPr>
        <p:spPr>
          <a:xfrm>
            <a:off x="922966" y="4337296"/>
            <a:ext cx="7609474" cy="1323439"/>
          </a:xfrm>
          <a:prstGeom prst="rect">
            <a:avLst/>
          </a:prstGeom>
        </p:spPr>
        <p:txBody>
          <a:bodyPr wrap="square">
            <a:spAutoFit/>
          </a:bodyPr>
          <a:lstStyle/>
          <a:p>
            <a:pPr marL="285750" indent="-285750" algn="just" eaLnBrk="1" hangingPunct="1">
              <a:lnSpc>
                <a:spcPts val="3200"/>
              </a:lnSpc>
              <a:buClr>
                <a:schemeClr val="hlink"/>
              </a:buClr>
              <a:buFontTx/>
              <a:buChar char="•"/>
            </a:pPr>
            <a:r>
              <a:rPr kumimoji="1" lang="en-US" altLang="zh-CN" sz="2400" b="1" dirty="0"/>
              <a:t>GSM</a:t>
            </a:r>
            <a:r>
              <a:rPr kumimoji="1" lang="zh-CN" altLang="en-US" sz="2400" b="1" dirty="0"/>
              <a:t>信号带宽</a:t>
            </a:r>
            <a:r>
              <a:rPr kumimoji="1" lang="en-US" altLang="zh-CN" sz="2400" b="1" dirty="0"/>
              <a:t>200kHz</a:t>
            </a:r>
            <a:r>
              <a:rPr kumimoji="1" lang="zh-CN" altLang="en-US" sz="2400" b="1" dirty="0"/>
              <a:t>，</a:t>
            </a:r>
            <a:r>
              <a:rPr kumimoji="1" lang="en-US" altLang="zh-CN" sz="2400" b="1" dirty="0"/>
              <a:t>cdma2000</a:t>
            </a:r>
            <a:r>
              <a:rPr kumimoji="1" lang="zh-CN" altLang="en-US" sz="2400" b="1" dirty="0"/>
              <a:t>信号带宽</a:t>
            </a:r>
            <a:r>
              <a:rPr kumimoji="1" lang="en-US" altLang="zh-CN" sz="2400" b="1" dirty="0"/>
              <a:t>1.2288MHz</a:t>
            </a:r>
            <a:r>
              <a:rPr kumimoji="1" lang="zh-CN" altLang="en-US" sz="2400" b="1" dirty="0"/>
              <a:t>，</a:t>
            </a:r>
            <a:r>
              <a:rPr kumimoji="1" lang="en-US" altLang="zh-CN" sz="2400" b="1" dirty="0"/>
              <a:t>WCDMA</a:t>
            </a:r>
            <a:r>
              <a:rPr kumimoji="1" lang="zh-CN" altLang="en-US" sz="2400" b="1" dirty="0"/>
              <a:t>信号带宽</a:t>
            </a:r>
            <a:r>
              <a:rPr kumimoji="1" lang="en-US" altLang="zh-CN" sz="2400" b="1" dirty="0"/>
              <a:t>3.84MHz</a:t>
            </a:r>
            <a:r>
              <a:rPr kumimoji="1" lang="zh-CN" altLang="en-US" sz="2400" b="1" dirty="0"/>
              <a:t>，</a:t>
            </a:r>
            <a:r>
              <a:rPr kumimoji="1" lang="en-US" altLang="zh-CN" sz="2400" b="1" dirty="0"/>
              <a:t>TD-SCDMA</a:t>
            </a:r>
            <a:r>
              <a:rPr kumimoji="1" lang="zh-CN" altLang="en-US" sz="2400" b="1" dirty="0"/>
              <a:t>带宽</a:t>
            </a:r>
            <a:r>
              <a:rPr kumimoji="1" lang="en-US" altLang="zh-CN" sz="2400" b="1" dirty="0"/>
              <a:t>1.28MHz</a:t>
            </a:r>
            <a:r>
              <a:rPr kumimoji="1" lang="zh-CN" altLang="en-US" sz="2400" b="1" dirty="0"/>
              <a:t>。</a:t>
            </a:r>
          </a:p>
        </p:txBody>
      </p:sp>
      <p:sp>
        <p:nvSpPr>
          <p:cNvPr id="14" name="矩形 13"/>
          <p:cNvSpPr/>
          <p:nvPr/>
        </p:nvSpPr>
        <p:spPr>
          <a:xfrm>
            <a:off x="893658" y="5602802"/>
            <a:ext cx="7564542" cy="913070"/>
          </a:xfrm>
          <a:prstGeom prst="rect">
            <a:avLst/>
          </a:prstGeom>
        </p:spPr>
        <p:txBody>
          <a:bodyPr wrap="square">
            <a:spAutoFit/>
          </a:bodyPr>
          <a:lstStyle/>
          <a:p>
            <a:pPr marL="285750" indent="-285750" algn="just" eaLnBrk="1" hangingPunct="1">
              <a:lnSpc>
                <a:spcPts val="3200"/>
              </a:lnSpc>
              <a:buClr>
                <a:schemeClr val="hlink"/>
              </a:buClr>
              <a:buFontTx/>
              <a:buChar char="•"/>
            </a:pPr>
            <a:r>
              <a:rPr kumimoji="1" lang="en-US" altLang="zh-CN" sz="2400" b="1" dirty="0" smtClean="0"/>
              <a:t>LTE</a:t>
            </a:r>
            <a:r>
              <a:rPr kumimoji="1" lang="zh-CN" altLang="en-US" sz="2400" b="1" dirty="0" smtClean="0"/>
              <a:t>支持灵活的信号带宽</a:t>
            </a:r>
            <a:r>
              <a:rPr kumimoji="1" lang="en-US" altLang="zh-CN" sz="2400" b="1" dirty="0" smtClean="0"/>
              <a:t>1.4MHz</a:t>
            </a:r>
            <a:r>
              <a:rPr kumimoji="1" lang="zh-CN" altLang="en-US" sz="2400" b="1" dirty="0" smtClean="0"/>
              <a:t>、</a:t>
            </a:r>
            <a:r>
              <a:rPr kumimoji="1" lang="en-US" altLang="zh-CN" sz="2400" b="1" dirty="0" smtClean="0"/>
              <a:t>3MHz</a:t>
            </a:r>
            <a:r>
              <a:rPr kumimoji="1" lang="zh-CN" altLang="en-US" sz="2400" b="1" dirty="0" smtClean="0"/>
              <a:t>、</a:t>
            </a:r>
            <a:r>
              <a:rPr kumimoji="1" lang="en-US" altLang="zh-CN" sz="2400" b="1" dirty="0" smtClean="0"/>
              <a:t>5MHz</a:t>
            </a:r>
            <a:r>
              <a:rPr kumimoji="1" lang="zh-CN" altLang="en-US" sz="2400" b="1" dirty="0" smtClean="0"/>
              <a:t>、</a:t>
            </a:r>
            <a:r>
              <a:rPr kumimoji="1" lang="en-US" altLang="zh-CN" sz="2400" b="1" dirty="0" smtClean="0"/>
              <a:t>10MHz</a:t>
            </a:r>
            <a:r>
              <a:rPr kumimoji="1" lang="zh-CN" altLang="en-US" sz="2400" b="1" dirty="0" smtClean="0"/>
              <a:t>、</a:t>
            </a:r>
            <a:r>
              <a:rPr kumimoji="1" lang="en-US" altLang="zh-CN" sz="2400" b="1" dirty="0" smtClean="0"/>
              <a:t>15MHz</a:t>
            </a:r>
            <a:r>
              <a:rPr kumimoji="1" lang="zh-CN" altLang="en-US" sz="2400" b="1" dirty="0" smtClean="0"/>
              <a:t>、</a:t>
            </a:r>
            <a:r>
              <a:rPr kumimoji="1" lang="en-US" altLang="zh-CN" sz="2400" b="1" dirty="0" smtClean="0"/>
              <a:t>20MHz</a:t>
            </a:r>
            <a:r>
              <a:rPr kumimoji="1" lang="zh-CN" altLang="en-US" sz="2400" b="1" dirty="0" smtClean="0"/>
              <a:t>。</a:t>
            </a:r>
            <a:endParaRPr kumimoji="1" lang="zh-CN" altLang="en-US" sz="24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2903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29031"/>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2903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290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9030" grpId="0" autoUpdateAnimBg="0"/>
      <p:bldP spid="129031" grpId="0" autoUpdateAnimBg="0"/>
      <p:bldP spid="129032" grpId="0" autoUpdateAnimBg="0"/>
      <p:bldP spid="129033" grpId="0"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4"/>
          <p:cNvSpPr>
            <a:spLocks noGrp="1" noChangeArrowheads="1"/>
          </p:cNvSpPr>
          <p:nvPr>
            <p:ph type="title"/>
          </p:nvPr>
        </p:nvSpPr>
        <p:spPr>
          <a:xfrm>
            <a:off x="609600" y="344488"/>
            <a:ext cx="7772400" cy="457200"/>
          </a:xfrm>
          <a:noFill/>
        </p:spPr>
        <p:txBody>
          <a:bodyPr lIns="92075" tIns="46038" rIns="92075" bIns="46038" anchor="ctr"/>
          <a:lstStyle/>
          <a:p>
            <a:pPr eaLnBrk="1" hangingPunct="1"/>
            <a:r>
              <a:rPr lang="zh-CN" altLang="en-US" sz="3200" dirty="0">
                <a:latin typeface="+mj-ea"/>
              </a:rPr>
              <a:t>三、信号失真度</a:t>
            </a:r>
          </a:p>
        </p:txBody>
      </p:sp>
      <p:sp>
        <p:nvSpPr>
          <p:cNvPr id="32771" name="灯片编号占位符 5"/>
          <p:cNvSpPr>
            <a:spLocks noGrp="1"/>
          </p:cNvSpPr>
          <p:nvPr>
            <p:ph type="sldNum" sz="quarter" idx="12"/>
          </p:nvPr>
        </p:nvSpPr>
        <p:spPr>
          <a:xfrm>
            <a:off x="6553200" y="6428184"/>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7AC7A48-7665-4493-A809-C4755EAADA2F}" type="slidenum">
              <a:rPr lang="en-US" altLang="zh-CN" sz="1000"/>
              <a:pPr>
                <a:spcBef>
                  <a:spcPct val="0"/>
                </a:spcBef>
                <a:buClrTx/>
                <a:buSzTx/>
                <a:buFontTx/>
                <a:buNone/>
              </a:pPr>
              <a:t>37</a:t>
            </a:fld>
            <a:endParaRPr lang="en-US" altLang="zh-CN" sz="1000"/>
          </a:p>
        </p:txBody>
      </p:sp>
      <p:sp>
        <p:nvSpPr>
          <p:cNvPr id="32772" name="Text Box 5"/>
          <p:cNvSpPr txBox="1">
            <a:spLocks noChangeArrowheads="1"/>
          </p:cNvSpPr>
          <p:nvPr/>
        </p:nvSpPr>
        <p:spPr bwMode="auto">
          <a:xfrm>
            <a:off x="687388" y="986503"/>
            <a:ext cx="7694612" cy="9130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3200"/>
              </a:lnSpc>
              <a:spcBef>
                <a:spcPct val="0"/>
              </a:spcBef>
              <a:buClrTx/>
              <a:buSzTx/>
              <a:buFontTx/>
              <a:buNone/>
            </a:pPr>
            <a:r>
              <a:rPr kumimoji="1" lang="zh-CN" altLang="en-US" sz="2400" b="1" dirty="0">
                <a:latin typeface="宋体" panose="02010600030101010101" pitchFamily="2" charset="-122"/>
              </a:rPr>
              <a:t>信号失真度指的是接收设备输出信号不同</a:t>
            </a:r>
            <a:r>
              <a:rPr kumimoji="1" lang="en-US" altLang="zh-CN" sz="2400" b="1" dirty="0">
                <a:latin typeface="宋体" panose="02010600030101010101" pitchFamily="2" charset="-122"/>
              </a:rPr>
              <a:t>(</a:t>
            </a:r>
            <a:r>
              <a:rPr kumimoji="1" lang="zh-CN" altLang="en-US" sz="2400" b="1" dirty="0">
                <a:latin typeface="宋体" panose="02010600030101010101" pitchFamily="2" charset="-122"/>
              </a:rPr>
              <a:t>失真）于发送端基带信号的程度。</a:t>
            </a:r>
            <a:endParaRPr kumimoji="1" lang="zh-CN" altLang="en-US" sz="2400" b="1" dirty="0">
              <a:latin typeface="Times New Roman" panose="02020603050405020304" pitchFamily="18" charset="0"/>
            </a:endParaRPr>
          </a:p>
        </p:txBody>
      </p:sp>
      <p:sp>
        <p:nvSpPr>
          <p:cNvPr id="130054" name="Text Box 6"/>
          <p:cNvSpPr txBox="1">
            <a:spLocks noChangeArrowheads="1"/>
          </p:cNvSpPr>
          <p:nvPr/>
        </p:nvSpPr>
        <p:spPr bwMode="auto">
          <a:xfrm>
            <a:off x="630238" y="1973263"/>
            <a:ext cx="35814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50000"/>
              <a:buFont typeface="Monotype Sorts" pitchFamily="2" charset="2"/>
              <a:buChar char="n"/>
            </a:pPr>
            <a:r>
              <a:rPr kumimoji="1" lang="en-US" altLang="zh-CN" sz="2800" dirty="0">
                <a:latin typeface="Times New Roman" panose="02020603050405020304" pitchFamily="18" charset="0"/>
              </a:rPr>
              <a:t> </a:t>
            </a:r>
            <a:r>
              <a:rPr kumimoji="1" lang="zh-CN" altLang="en-US" sz="2400" b="1" dirty="0">
                <a:latin typeface="宋体" panose="02010600030101010101" pitchFamily="2" charset="-122"/>
              </a:rPr>
              <a:t>信道特性不理想</a:t>
            </a:r>
            <a:r>
              <a:rPr kumimoji="1" lang="zh-CN" altLang="en-US" sz="2800" b="1" dirty="0">
                <a:latin typeface="Times New Roman" panose="02020603050405020304" pitchFamily="18" charset="0"/>
              </a:rPr>
              <a:t>。</a:t>
            </a:r>
          </a:p>
        </p:txBody>
      </p:sp>
      <p:sp>
        <p:nvSpPr>
          <p:cNvPr id="130055" name="Text Box 7"/>
          <p:cNvSpPr txBox="1">
            <a:spLocks noChangeArrowheads="1"/>
          </p:cNvSpPr>
          <p:nvPr/>
        </p:nvSpPr>
        <p:spPr bwMode="auto">
          <a:xfrm>
            <a:off x="298450" y="3520552"/>
            <a:ext cx="8686800" cy="1559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1200"/>
              </a:spcBef>
              <a:buClrTx/>
              <a:buSzTx/>
              <a:buFontTx/>
              <a:buNone/>
            </a:pPr>
            <a:r>
              <a:rPr kumimoji="1" lang="en-US" altLang="zh-CN" sz="3200" b="1" dirty="0">
                <a:latin typeface="+mj-ea"/>
                <a:ea typeface="+mj-ea"/>
              </a:rPr>
              <a:t> </a:t>
            </a:r>
            <a:r>
              <a:rPr kumimoji="1" lang="zh-CN" altLang="en-US" sz="3200" b="1" dirty="0">
                <a:solidFill>
                  <a:schemeClr val="tx2"/>
                </a:solidFill>
                <a:latin typeface="+mj-ea"/>
                <a:ea typeface="+mj-ea"/>
              </a:rPr>
              <a:t>四、抗干扰能力</a:t>
            </a:r>
            <a:endParaRPr kumimoji="1" lang="zh-CN" altLang="en-US" sz="3200" b="1" dirty="0">
              <a:latin typeface="+mj-ea"/>
              <a:ea typeface="+mj-ea"/>
            </a:endParaRPr>
          </a:p>
          <a:p>
            <a:pPr eaLnBrk="1" hangingPunct="1">
              <a:lnSpc>
                <a:spcPts val="3200"/>
              </a:lnSpc>
              <a:spcBef>
                <a:spcPts val="1200"/>
              </a:spcBef>
              <a:buClrTx/>
              <a:buSzTx/>
              <a:buFontTx/>
              <a:buNone/>
            </a:pPr>
            <a:r>
              <a:rPr kumimoji="1" lang="zh-CN" altLang="en-US" sz="2800" dirty="0">
                <a:latin typeface="Times New Roman" panose="02020603050405020304" pitchFamily="18" charset="0"/>
              </a:rPr>
              <a:t> </a:t>
            </a:r>
            <a:r>
              <a:rPr kumimoji="1" lang="zh-CN" altLang="en-US" sz="2800" dirty="0" smtClean="0">
                <a:latin typeface="Times New Roman" panose="02020603050405020304" pitchFamily="18" charset="0"/>
              </a:rPr>
              <a:t>    </a:t>
            </a:r>
            <a:r>
              <a:rPr kumimoji="1" lang="zh-CN" altLang="en-US" sz="2400" b="1" dirty="0" smtClean="0">
                <a:latin typeface="Times New Roman" panose="02020603050405020304" pitchFamily="18" charset="0"/>
              </a:rPr>
              <a:t>信号</a:t>
            </a:r>
            <a:r>
              <a:rPr kumimoji="1" lang="zh-CN" altLang="en-US" sz="2400" b="1" dirty="0">
                <a:latin typeface="Times New Roman" panose="02020603050405020304" pitchFamily="18" charset="0"/>
              </a:rPr>
              <a:t>通过信道时，总要混入各种形式的干扰和噪声，</a:t>
            </a:r>
          </a:p>
          <a:p>
            <a:pPr eaLnBrk="1" hangingPunct="1">
              <a:lnSpc>
                <a:spcPts val="3200"/>
              </a:lnSpc>
              <a:spcBef>
                <a:spcPct val="0"/>
              </a:spcBef>
              <a:buClrTx/>
              <a:buSzTx/>
              <a:buFontTx/>
              <a:buNone/>
            </a:pPr>
            <a:r>
              <a:rPr kumimoji="1" lang="zh-CN" altLang="en-US" sz="2400" b="1" dirty="0">
                <a:latin typeface="Times New Roman" panose="02020603050405020304" pitchFamily="18" charset="0"/>
              </a:rPr>
              <a:t>使接收机输出信号的质量下降。</a:t>
            </a:r>
          </a:p>
        </p:txBody>
      </p:sp>
      <p:sp>
        <p:nvSpPr>
          <p:cNvPr id="130056" name="Text Box 8"/>
          <p:cNvSpPr txBox="1">
            <a:spLocks noChangeArrowheads="1"/>
          </p:cNvSpPr>
          <p:nvPr/>
        </p:nvSpPr>
        <p:spPr bwMode="auto">
          <a:xfrm>
            <a:off x="812800" y="5174565"/>
            <a:ext cx="77724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50000"/>
              <a:buFont typeface="Monotype Sorts" pitchFamily="2" charset="2"/>
              <a:buChar char="n"/>
            </a:pPr>
            <a:r>
              <a:rPr kumimoji="1" lang="en-US" altLang="zh-CN" sz="2400" dirty="0">
                <a:latin typeface="Times New Roman" panose="02020603050405020304" pitchFamily="18" charset="0"/>
              </a:rPr>
              <a:t> </a:t>
            </a:r>
            <a:r>
              <a:rPr kumimoji="1" lang="zh-CN" altLang="en-US" sz="2400" b="1" dirty="0">
                <a:latin typeface="Times New Roman" panose="02020603050405020304" pitchFamily="18" charset="0"/>
              </a:rPr>
              <a:t>提高通信系统的抗干扰能力。</a:t>
            </a:r>
          </a:p>
        </p:txBody>
      </p:sp>
      <p:sp>
        <p:nvSpPr>
          <p:cNvPr id="130057" name="Text Box 9"/>
          <p:cNvSpPr txBox="1">
            <a:spLocks noChangeArrowheads="1"/>
          </p:cNvSpPr>
          <p:nvPr/>
        </p:nvSpPr>
        <p:spPr bwMode="auto">
          <a:xfrm>
            <a:off x="755650" y="5760906"/>
            <a:ext cx="769620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50000"/>
              </a:spcBef>
              <a:buClr>
                <a:schemeClr val="hlink"/>
              </a:buClr>
              <a:buSzPct val="50000"/>
              <a:buFont typeface="Monotype Sorts" pitchFamily="2" charset="2"/>
              <a:buChar char="n"/>
            </a:pPr>
            <a:r>
              <a:rPr kumimoji="1" lang="en-US" altLang="zh-CN" sz="2800" b="1" dirty="0">
                <a:latin typeface="Times New Roman" panose="02020603050405020304" pitchFamily="18" charset="0"/>
              </a:rPr>
              <a:t> </a:t>
            </a:r>
            <a:r>
              <a:rPr kumimoji="1" lang="zh-CN" altLang="en-US" sz="2400" b="1" dirty="0">
                <a:latin typeface="Times New Roman" panose="02020603050405020304" pitchFamily="18" charset="0"/>
              </a:rPr>
              <a:t>选用高质量的调制和解调电路。  </a:t>
            </a:r>
            <a:endParaRPr kumimoji="1" lang="zh-CN" altLang="en-US" sz="2800" b="1" dirty="0">
              <a:latin typeface="Times New Roman" panose="02020603050405020304" pitchFamily="18" charset="0"/>
            </a:endParaRPr>
          </a:p>
        </p:txBody>
      </p:sp>
      <p:sp>
        <p:nvSpPr>
          <p:cNvPr id="130059" name="Text Box 11"/>
          <p:cNvSpPr txBox="1">
            <a:spLocks noChangeArrowheads="1"/>
          </p:cNvSpPr>
          <p:nvPr/>
        </p:nvSpPr>
        <p:spPr bwMode="auto">
          <a:xfrm>
            <a:off x="630238" y="2699729"/>
            <a:ext cx="813752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nchor="ct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ts val="0"/>
              </a:spcBef>
              <a:buClr>
                <a:schemeClr val="hlink"/>
              </a:buClr>
              <a:buSzTx/>
              <a:buFont typeface="Wingdings" panose="05000000000000000000" pitchFamily="2" charset="2"/>
              <a:buChar char="§"/>
            </a:pPr>
            <a:r>
              <a:rPr kumimoji="1" lang="en-US" altLang="zh-CN" sz="2800" b="1" dirty="0">
                <a:latin typeface="Times New Roman" panose="02020603050405020304" pitchFamily="18" charset="0"/>
              </a:rPr>
              <a:t> </a:t>
            </a:r>
            <a:r>
              <a:rPr kumimoji="1" lang="zh-CN" altLang="en-US" sz="2400" b="1" dirty="0">
                <a:latin typeface="宋体" panose="02010600030101010101" pitchFamily="2" charset="-122"/>
              </a:rPr>
              <a:t>对信号进行处理的电路（发送与接收设备</a:t>
            </a:r>
            <a:r>
              <a:rPr kumimoji="1" lang="zh-CN" altLang="en-US" sz="2400" b="1" dirty="0" smtClean="0">
                <a:latin typeface="宋体" panose="02010600030101010101" pitchFamily="2" charset="-122"/>
              </a:rPr>
              <a:t>）特性</a:t>
            </a:r>
            <a:r>
              <a:rPr kumimoji="1" lang="zh-CN" altLang="en-US" sz="2400" b="1" dirty="0">
                <a:latin typeface="宋体" panose="02010600030101010101" pitchFamily="2" charset="-122"/>
              </a:rPr>
              <a:t>不理想</a:t>
            </a:r>
            <a:r>
              <a:rPr kumimoji="1" lang="zh-CN" altLang="en-US" sz="2800" b="1" dirty="0">
                <a:latin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005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005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005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005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00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4" grpId="0" autoUpdateAnimBg="0"/>
      <p:bldP spid="130055" grpId="0" autoUpdateAnimBg="0"/>
      <p:bldP spid="130056" grpId="0" autoUpdateAnimBg="0"/>
      <p:bldP spid="130057" grpId="0" autoUpdateAnimBg="0"/>
      <p:bldP spid="130059" grpId="0" autoUpdateAnimBg="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4"/>
          <p:cNvSpPr>
            <a:spLocks noGrp="1" noChangeArrowheads="1"/>
          </p:cNvSpPr>
          <p:nvPr>
            <p:ph type="title"/>
          </p:nvPr>
        </p:nvSpPr>
        <p:spPr>
          <a:xfrm>
            <a:off x="334326" y="85665"/>
            <a:ext cx="4843264" cy="788988"/>
          </a:xfrm>
          <a:noFill/>
        </p:spPr>
        <p:txBody>
          <a:bodyPr lIns="92075" tIns="46038" rIns="92075" bIns="46038" anchor="ctr"/>
          <a:lstStyle/>
          <a:p>
            <a:pPr eaLnBrk="1" hangingPunct="1"/>
            <a:r>
              <a:rPr lang="zh-CN" altLang="en-US" sz="4000" dirty="0">
                <a:latin typeface="微软雅黑" panose="020B0503020204020204" pitchFamily="34" charset="-122"/>
                <a:ea typeface="微软雅黑" panose="020B0503020204020204" pitchFamily="34" charset="-122"/>
              </a:rPr>
              <a:t>通信系统的信道</a:t>
            </a:r>
          </a:p>
        </p:txBody>
      </p:sp>
      <p:sp>
        <p:nvSpPr>
          <p:cNvPr id="34819" name="灯片编号占位符 5"/>
          <p:cNvSpPr>
            <a:spLocks noGrp="1"/>
          </p:cNvSpPr>
          <p:nvPr>
            <p:ph type="sldNum" sz="quarter" idx="12"/>
          </p:nvPr>
        </p:nvSpPr>
        <p:spPr>
          <a:xfrm>
            <a:off x="6553200" y="6356176"/>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4AF60D30-DE60-40B2-8383-F3D2A1ED75FA}" type="slidenum">
              <a:rPr lang="en-US" altLang="zh-CN" sz="1000"/>
              <a:pPr>
                <a:spcBef>
                  <a:spcPct val="0"/>
                </a:spcBef>
                <a:buClrTx/>
                <a:buSzTx/>
                <a:buFontTx/>
                <a:buNone/>
              </a:pPr>
              <a:t>38</a:t>
            </a:fld>
            <a:endParaRPr lang="en-US" altLang="zh-CN" sz="1000"/>
          </a:p>
        </p:txBody>
      </p:sp>
      <p:sp>
        <p:nvSpPr>
          <p:cNvPr id="131077" name="Rectangle 5"/>
          <p:cNvSpPr>
            <a:spLocks noChangeArrowheads="1"/>
          </p:cNvSpPr>
          <p:nvPr/>
        </p:nvSpPr>
        <p:spPr bwMode="auto">
          <a:xfrm>
            <a:off x="277751" y="1074495"/>
            <a:ext cx="8382000" cy="890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SzTx/>
              <a:buFontTx/>
              <a:buNone/>
            </a:pPr>
            <a:r>
              <a:rPr kumimoji="1" lang="zh-CN" altLang="en-US" sz="2800" b="1" dirty="0">
                <a:solidFill>
                  <a:schemeClr val="tx2"/>
                </a:solidFill>
                <a:latin typeface="Times New Roman" panose="02020603050405020304" pitchFamily="18" charset="0"/>
              </a:rPr>
              <a:t>一、衰减特性</a:t>
            </a:r>
            <a:endParaRPr kumimoji="1" lang="zh-CN" altLang="en-US" sz="2800" b="1" dirty="0">
              <a:latin typeface="Times New Roman" panose="02020603050405020304" pitchFamily="18" charset="0"/>
            </a:endParaRPr>
          </a:p>
          <a:p>
            <a:pPr eaLnBrk="1" hangingPunct="1">
              <a:lnSpc>
                <a:spcPts val="3200"/>
              </a:lnSpc>
              <a:spcBef>
                <a:spcPct val="0"/>
              </a:spcBef>
              <a:buClrTx/>
              <a:buSzTx/>
              <a:buFontTx/>
              <a:buNone/>
            </a:pPr>
            <a:r>
              <a:rPr kumimoji="1" lang="zh-CN" altLang="en-US" sz="2800" dirty="0">
                <a:latin typeface="Times New Roman" panose="02020603050405020304" pitchFamily="18" charset="0"/>
              </a:rPr>
              <a:t>       </a:t>
            </a:r>
            <a:r>
              <a:rPr kumimoji="1" lang="zh-CN" altLang="en-US" sz="2000" b="1" dirty="0">
                <a:latin typeface="Times New Roman" panose="02020603050405020304" pitchFamily="18" charset="0"/>
              </a:rPr>
              <a:t>信道的衰减特性是指信号经信道传输时，信号能量</a:t>
            </a:r>
            <a:r>
              <a:rPr kumimoji="1" lang="zh-CN" altLang="en-US" sz="2000" b="1" dirty="0" smtClean="0">
                <a:latin typeface="Times New Roman" panose="02020603050405020304" pitchFamily="18" charset="0"/>
              </a:rPr>
              <a:t>被衰减</a:t>
            </a:r>
            <a:r>
              <a:rPr kumimoji="1" lang="zh-CN" altLang="en-US" sz="2000" b="1" dirty="0">
                <a:latin typeface="Times New Roman" panose="02020603050405020304" pitchFamily="18" charset="0"/>
              </a:rPr>
              <a:t>的程度。</a:t>
            </a:r>
          </a:p>
        </p:txBody>
      </p:sp>
      <p:sp>
        <p:nvSpPr>
          <p:cNvPr id="131078" name="Rectangle 6"/>
          <p:cNvSpPr>
            <a:spLocks noChangeArrowheads="1"/>
          </p:cNvSpPr>
          <p:nvPr/>
        </p:nvSpPr>
        <p:spPr bwMode="auto">
          <a:xfrm>
            <a:off x="277751" y="1988846"/>
            <a:ext cx="815340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SzTx/>
              <a:buFontTx/>
              <a:buNone/>
            </a:pPr>
            <a:r>
              <a:rPr kumimoji="1" lang="zh-CN" altLang="en-US" sz="2800" b="1" dirty="0">
                <a:solidFill>
                  <a:schemeClr val="tx2"/>
                </a:solidFill>
                <a:latin typeface="Times New Roman" panose="02020603050405020304" pitchFamily="18" charset="0"/>
              </a:rPr>
              <a:t>二、工作频率范围</a:t>
            </a:r>
            <a:endParaRPr kumimoji="1" lang="zh-CN" altLang="en-US" sz="2800" b="1" dirty="0">
              <a:latin typeface="Times New Roman" panose="02020603050405020304" pitchFamily="18" charset="0"/>
            </a:endParaRPr>
          </a:p>
          <a:p>
            <a:pPr eaLnBrk="1" hangingPunct="1">
              <a:lnSpc>
                <a:spcPct val="90000"/>
              </a:lnSpc>
              <a:spcBef>
                <a:spcPct val="0"/>
              </a:spcBef>
              <a:buClrTx/>
              <a:buSzTx/>
              <a:buFontTx/>
              <a:buNone/>
            </a:pPr>
            <a:r>
              <a:rPr kumimoji="1" lang="zh-CN" altLang="en-US" sz="2800" dirty="0">
                <a:latin typeface="Times New Roman" panose="02020603050405020304" pitchFamily="18" charset="0"/>
              </a:rPr>
              <a:t>       </a:t>
            </a:r>
            <a:r>
              <a:rPr kumimoji="1" lang="zh-CN" altLang="en-US" sz="2400" b="1" dirty="0">
                <a:latin typeface="Times New Roman" panose="02020603050405020304" pitchFamily="18" charset="0"/>
              </a:rPr>
              <a:t>不同的信道具有不同的工作频率范围。</a:t>
            </a:r>
            <a:endParaRPr kumimoji="1" lang="zh-CN" altLang="en-US" sz="2400" dirty="0">
              <a:latin typeface="Times New Roman" panose="02020603050405020304" pitchFamily="18" charset="0"/>
            </a:endParaRPr>
          </a:p>
        </p:txBody>
      </p:sp>
      <p:sp>
        <p:nvSpPr>
          <p:cNvPr id="131079" name="Rectangle 7"/>
          <p:cNvSpPr>
            <a:spLocks noChangeArrowheads="1"/>
          </p:cNvSpPr>
          <p:nvPr/>
        </p:nvSpPr>
        <p:spPr bwMode="auto">
          <a:xfrm>
            <a:off x="304800" y="3178111"/>
            <a:ext cx="8731696" cy="171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SzTx/>
              <a:buFontTx/>
              <a:buNone/>
            </a:pPr>
            <a:r>
              <a:rPr kumimoji="1" lang="zh-CN" altLang="en-US" sz="2800" b="1" dirty="0">
                <a:solidFill>
                  <a:schemeClr val="tx2"/>
                </a:solidFill>
                <a:latin typeface="Times New Roman" panose="02020603050405020304" pitchFamily="18" charset="0"/>
              </a:rPr>
              <a:t>三、频率特性</a:t>
            </a:r>
            <a:endParaRPr kumimoji="1" lang="zh-CN" altLang="en-US" sz="2800" b="1" dirty="0">
              <a:latin typeface="Times New Roman" panose="02020603050405020304" pitchFamily="18" charset="0"/>
            </a:endParaRPr>
          </a:p>
          <a:p>
            <a:pPr eaLnBrk="1" hangingPunct="1">
              <a:lnSpc>
                <a:spcPts val="3200"/>
              </a:lnSpc>
              <a:spcBef>
                <a:spcPct val="0"/>
              </a:spcBef>
              <a:buClrTx/>
              <a:buSzTx/>
              <a:buFontTx/>
              <a:buNone/>
            </a:pPr>
            <a:r>
              <a:rPr kumimoji="1" lang="zh-CN" altLang="en-US" sz="2800" dirty="0">
                <a:latin typeface="Times New Roman" panose="02020603050405020304" pitchFamily="18" charset="0"/>
              </a:rPr>
              <a:t>       </a:t>
            </a:r>
            <a:r>
              <a:rPr kumimoji="1" lang="zh-CN" altLang="en-US" sz="2400" b="1" dirty="0">
                <a:latin typeface="Times New Roman" panose="02020603050405020304" pitchFamily="18" charset="0"/>
              </a:rPr>
              <a:t>信道的频率特性是指在信道的工作频率范围内，当不</a:t>
            </a:r>
          </a:p>
          <a:p>
            <a:pPr eaLnBrk="1" hangingPunct="1">
              <a:lnSpc>
                <a:spcPts val="3200"/>
              </a:lnSpc>
              <a:spcBef>
                <a:spcPct val="0"/>
              </a:spcBef>
              <a:buClrTx/>
              <a:buSzTx/>
              <a:buFontTx/>
              <a:buNone/>
            </a:pPr>
            <a:r>
              <a:rPr kumimoji="1" lang="zh-CN" altLang="en-US" sz="2400" b="1" dirty="0">
                <a:latin typeface="Times New Roman" panose="02020603050405020304" pitchFamily="18" charset="0"/>
              </a:rPr>
              <a:t>同频率的信号通过时，由信道引起的幅度衰减和附加相移</a:t>
            </a:r>
          </a:p>
          <a:p>
            <a:pPr eaLnBrk="1" hangingPunct="1">
              <a:lnSpc>
                <a:spcPts val="3200"/>
              </a:lnSpc>
              <a:spcBef>
                <a:spcPct val="0"/>
              </a:spcBef>
              <a:buClrTx/>
              <a:buSzTx/>
              <a:buFontTx/>
              <a:buNone/>
            </a:pPr>
            <a:r>
              <a:rPr kumimoji="1" lang="zh-CN" altLang="en-US" sz="2400" b="1" dirty="0">
                <a:latin typeface="Times New Roman" panose="02020603050405020304" pitchFamily="18" charset="0"/>
              </a:rPr>
              <a:t>是不同的。</a:t>
            </a:r>
          </a:p>
        </p:txBody>
      </p:sp>
      <p:sp>
        <p:nvSpPr>
          <p:cNvPr id="131080" name="Rectangle 8"/>
          <p:cNvSpPr>
            <a:spLocks noChangeArrowheads="1"/>
          </p:cNvSpPr>
          <p:nvPr/>
        </p:nvSpPr>
        <p:spPr bwMode="auto">
          <a:xfrm>
            <a:off x="258754" y="4889349"/>
            <a:ext cx="8705734" cy="1189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90000"/>
              </a:lnSpc>
              <a:spcBef>
                <a:spcPct val="0"/>
              </a:spcBef>
              <a:buClrTx/>
              <a:buSzTx/>
              <a:buFontTx/>
              <a:buNone/>
            </a:pPr>
            <a:r>
              <a:rPr kumimoji="1" lang="zh-CN" altLang="en-US" sz="2800" b="1" dirty="0">
                <a:solidFill>
                  <a:schemeClr val="tx2"/>
                </a:solidFill>
                <a:latin typeface="Times New Roman" panose="02020603050405020304" pitchFamily="18" charset="0"/>
              </a:rPr>
              <a:t>四、时变与时不变特性</a:t>
            </a:r>
            <a:endParaRPr kumimoji="1" lang="zh-CN" altLang="en-US" sz="2800" b="1" dirty="0">
              <a:latin typeface="Times New Roman" panose="02020603050405020304" pitchFamily="18" charset="0"/>
            </a:endParaRPr>
          </a:p>
          <a:p>
            <a:pPr eaLnBrk="1" hangingPunct="1">
              <a:lnSpc>
                <a:spcPct val="90000"/>
              </a:lnSpc>
              <a:spcBef>
                <a:spcPct val="0"/>
              </a:spcBef>
              <a:buClrTx/>
              <a:buSzTx/>
              <a:buFontTx/>
              <a:buNone/>
            </a:pPr>
            <a:r>
              <a:rPr kumimoji="1" lang="zh-CN" altLang="en-US" sz="2800" dirty="0">
                <a:latin typeface="Times New Roman" panose="02020603050405020304" pitchFamily="18" charset="0"/>
              </a:rPr>
              <a:t>       </a:t>
            </a:r>
            <a:r>
              <a:rPr kumimoji="1" lang="zh-CN" altLang="en-US" sz="2400" b="1" dirty="0">
                <a:latin typeface="Times New Roman" panose="02020603050405020304" pitchFamily="18" charset="0"/>
              </a:rPr>
              <a:t>在某些信道中，信道的传输特性是随时间变化的。</a:t>
            </a:r>
          </a:p>
          <a:p>
            <a:pPr eaLnBrk="1" hangingPunct="1">
              <a:lnSpc>
                <a:spcPct val="90000"/>
              </a:lnSpc>
              <a:spcBef>
                <a:spcPct val="0"/>
              </a:spcBef>
              <a:buClrTx/>
              <a:buSzTx/>
              <a:buFontTx/>
              <a:buNone/>
            </a:pPr>
            <a:r>
              <a:rPr kumimoji="1" lang="zh-CN" altLang="en-US" sz="2400" b="1" dirty="0">
                <a:latin typeface="Times New Roman" panose="02020603050405020304" pitchFamily="18" charset="0"/>
              </a:rPr>
              <a:t>例如：无线信道。</a:t>
            </a:r>
            <a:endParaRPr kumimoji="1" lang="zh-CN" altLang="en-US" sz="2400" dirty="0">
              <a:latin typeface="Times New Roman" panose="02020603050405020304" pitchFamily="18" charset="0"/>
            </a:endParaRPr>
          </a:p>
        </p:txBody>
      </p:sp>
      <p:sp>
        <p:nvSpPr>
          <p:cNvPr id="131081" name="Rectangle 9"/>
          <p:cNvSpPr>
            <a:spLocks noChangeArrowheads="1"/>
          </p:cNvSpPr>
          <p:nvPr/>
        </p:nvSpPr>
        <p:spPr bwMode="auto">
          <a:xfrm>
            <a:off x="336217" y="6087220"/>
            <a:ext cx="28400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kumimoji="1" lang="zh-CN" altLang="en-US" sz="2800" b="1" dirty="0">
                <a:solidFill>
                  <a:schemeClr val="tx2"/>
                </a:solidFill>
                <a:latin typeface="Times New Roman" panose="02020603050405020304" pitchFamily="18" charset="0"/>
              </a:rPr>
              <a:t>五、干扰特性</a:t>
            </a:r>
            <a:endParaRPr kumimoji="1" lang="zh-CN" altLang="en-US" sz="2400" b="1" dirty="0">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310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3107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131079"/>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131080"/>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1310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7" grpId="0" autoUpdateAnimBg="0"/>
      <p:bldP spid="131078" grpId="0" autoUpdateAnimBg="0"/>
      <p:bldP spid="131079" grpId="0" autoUpdateAnimBg="0"/>
      <p:bldP spid="131080" grpId="0" autoUpdateAnimBg="0"/>
      <p:bldP spid="131081" grpId="0" autoUpdateAnimBg="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4"/>
          <p:cNvSpPr>
            <a:spLocks noGrp="1" noChangeArrowheads="1"/>
          </p:cNvSpPr>
          <p:nvPr>
            <p:ph type="title"/>
          </p:nvPr>
        </p:nvSpPr>
        <p:spPr>
          <a:xfrm>
            <a:off x="457200" y="152400"/>
            <a:ext cx="7772400" cy="609600"/>
          </a:xfrm>
          <a:noFill/>
        </p:spPr>
        <p:txBody>
          <a:bodyPr lIns="92075" tIns="46038" rIns="92075" bIns="46038" anchor="ctr"/>
          <a:lstStyle/>
          <a:p>
            <a:pPr eaLnBrk="1" hangingPunct="1"/>
            <a:r>
              <a:rPr lang="zh-CN" altLang="en-US" sz="4000" dirty="0">
                <a:latin typeface="微软雅黑" panose="020B0503020204020204" pitchFamily="34" charset="-122"/>
                <a:ea typeface="微软雅黑" panose="020B0503020204020204" pitchFamily="34" charset="-122"/>
              </a:rPr>
              <a:t>移动通信中信道的问题</a:t>
            </a:r>
          </a:p>
        </p:txBody>
      </p:sp>
      <p:sp>
        <p:nvSpPr>
          <p:cNvPr id="35843"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D8F6A498-1422-4819-89F4-2430E27358CB}" type="slidenum">
              <a:rPr lang="en-US" altLang="zh-CN" sz="1000"/>
              <a:pPr>
                <a:spcBef>
                  <a:spcPct val="0"/>
                </a:spcBef>
                <a:buClrTx/>
                <a:buSzTx/>
                <a:buFontTx/>
                <a:buNone/>
              </a:pPr>
              <a:t>39</a:t>
            </a:fld>
            <a:endParaRPr lang="en-US" altLang="zh-CN" sz="1000"/>
          </a:p>
        </p:txBody>
      </p:sp>
      <p:sp>
        <p:nvSpPr>
          <p:cNvPr id="2" name="矩形 1"/>
          <p:cNvSpPr/>
          <p:nvPr/>
        </p:nvSpPr>
        <p:spPr>
          <a:xfrm>
            <a:off x="523485" y="1182794"/>
            <a:ext cx="4498347" cy="523220"/>
          </a:xfrm>
          <a:prstGeom prst="rect">
            <a:avLst/>
          </a:prstGeom>
        </p:spPr>
        <p:txBody>
          <a:bodyPr wrap="none">
            <a:spAutoFit/>
          </a:bodyPr>
          <a:lstStyle/>
          <a:p>
            <a:pPr marL="342900" indent="-342900">
              <a:buFont typeface="Wingdings" panose="05000000000000000000" pitchFamily="2" charset="2"/>
              <a:buChar char="Ø"/>
            </a:pPr>
            <a:r>
              <a:rPr lang="zh-CN" altLang="zh-CN" sz="2800" b="1" dirty="0">
                <a:latin typeface="+mj-ea"/>
                <a:ea typeface="+mj-ea"/>
              </a:rPr>
              <a:t>阴影效应—阳光不能普照</a:t>
            </a:r>
            <a:endParaRPr lang="zh-CN" altLang="en-US" sz="2800" b="1" dirty="0">
              <a:latin typeface="+mj-ea"/>
              <a:ea typeface="+mj-ea"/>
            </a:endParaRPr>
          </a:p>
        </p:txBody>
      </p:sp>
      <p:sp>
        <p:nvSpPr>
          <p:cNvPr id="5" name="矩形 4"/>
          <p:cNvSpPr/>
          <p:nvPr/>
        </p:nvSpPr>
        <p:spPr>
          <a:xfrm>
            <a:off x="523485" y="2383433"/>
            <a:ext cx="7200800" cy="954107"/>
          </a:xfrm>
          <a:prstGeom prst="rect">
            <a:avLst/>
          </a:prstGeom>
        </p:spPr>
        <p:txBody>
          <a:bodyPr wrap="square">
            <a:spAutoFit/>
          </a:bodyPr>
          <a:lstStyle/>
          <a:p>
            <a:pPr marL="342900" indent="-342900">
              <a:buClr>
                <a:schemeClr val="tx1"/>
              </a:buClr>
              <a:buSzPct val="100000"/>
              <a:buFont typeface="Wingdings" panose="05000000000000000000" pitchFamily="2" charset="2"/>
              <a:buChar char="Ø"/>
            </a:pPr>
            <a:r>
              <a:rPr lang="en-US" altLang="zh-CN" sz="2800" b="1" dirty="0">
                <a:ea typeface="+mj-ea"/>
                <a:cs typeface="Times New Roman" panose="02020603050405020304" pitchFamily="18" charset="0"/>
              </a:rPr>
              <a:t>CDMA</a:t>
            </a:r>
            <a:r>
              <a:rPr lang="zh-CN" altLang="en-US" sz="2800" b="1" dirty="0">
                <a:ea typeface="+mj-ea"/>
                <a:cs typeface="Times New Roman" panose="02020603050405020304" pitchFamily="18" charset="0"/>
              </a:rPr>
              <a:t>中</a:t>
            </a:r>
            <a:r>
              <a:rPr lang="zh-CN" altLang="zh-CN" sz="2800" b="1" dirty="0">
                <a:ea typeface="+mj-ea"/>
                <a:cs typeface="Times New Roman" panose="02020603050405020304" pitchFamily="18" charset="0"/>
              </a:rPr>
              <a:t>离基站距离较近的小区中心</a:t>
            </a:r>
            <a:r>
              <a:rPr lang="zh-CN" altLang="en-US" sz="2800" b="1" dirty="0">
                <a:ea typeface="+mj-ea"/>
                <a:cs typeface="Times New Roman" panose="02020603050405020304" pitchFamily="18" charset="0"/>
              </a:rPr>
              <a:t>，</a:t>
            </a:r>
            <a:r>
              <a:rPr lang="zh-CN" altLang="zh-CN" sz="2800" b="1" dirty="0">
                <a:ea typeface="+mj-ea"/>
                <a:cs typeface="Times New Roman" panose="02020603050405020304" pitchFamily="18" charset="0"/>
              </a:rPr>
              <a:t>用户接收到的基站信号就比较强</a:t>
            </a:r>
            <a:r>
              <a:rPr lang="zh-CN" altLang="en-US" sz="2800" b="1" dirty="0">
                <a:ea typeface="+mj-ea"/>
                <a:cs typeface="Times New Roman" panose="02020603050405020304" pitchFamily="18" charset="0"/>
              </a:rPr>
              <a:t>。</a:t>
            </a:r>
            <a:endParaRPr lang="en-US" altLang="zh-CN" sz="2800" b="1" dirty="0">
              <a:ea typeface="+mj-ea"/>
              <a:cs typeface="Times New Roman" panose="02020603050405020304" pitchFamily="18" charset="0"/>
            </a:endParaRPr>
          </a:p>
        </p:txBody>
      </p:sp>
      <p:sp>
        <p:nvSpPr>
          <p:cNvPr id="6" name="矩形 5"/>
          <p:cNvSpPr/>
          <p:nvPr/>
        </p:nvSpPr>
        <p:spPr>
          <a:xfrm>
            <a:off x="457200" y="3908593"/>
            <a:ext cx="4859022" cy="523220"/>
          </a:xfrm>
          <a:prstGeom prst="rect">
            <a:avLst/>
          </a:prstGeom>
        </p:spPr>
        <p:txBody>
          <a:bodyPr wrap="none">
            <a:spAutoFit/>
          </a:bodyPr>
          <a:lstStyle/>
          <a:p>
            <a:pPr marL="342900" indent="-342900">
              <a:buFont typeface="Wingdings" panose="05000000000000000000" pitchFamily="2" charset="2"/>
              <a:buChar char="Ø"/>
            </a:pPr>
            <a:r>
              <a:rPr lang="zh-CN" altLang="zh-CN" sz="2800" b="1" dirty="0">
                <a:latin typeface="+mj-ea"/>
                <a:ea typeface="+mj-ea"/>
              </a:rPr>
              <a:t>多径效应—路太多也非好事</a:t>
            </a:r>
            <a:endParaRPr lang="zh-CN" altLang="en-US" sz="2800" b="1" dirty="0">
              <a:latin typeface="+mj-ea"/>
              <a:ea typeface="+mj-ea"/>
            </a:endParaRPr>
          </a:p>
        </p:txBody>
      </p:sp>
      <p:sp>
        <p:nvSpPr>
          <p:cNvPr id="7" name="矩形 6"/>
          <p:cNvSpPr/>
          <p:nvPr/>
        </p:nvSpPr>
        <p:spPr>
          <a:xfrm>
            <a:off x="457200" y="4852607"/>
            <a:ext cx="6662401" cy="523220"/>
          </a:xfrm>
          <a:prstGeom prst="rect">
            <a:avLst/>
          </a:prstGeom>
        </p:spPr>
        <p:txBody>
          <a:bodyPr wrap="none">
            <a:spAutoFit/>
          </a:bodyPr>
          <a:lstStyle/>
          <a:p>
            <a:pPr marL="342900" indent="-342900">
              <a:buFont typeface="Wingdings" panose="05000000000000000000" pitchFamily="2" charset="2"/>
              <a:buChar char="Ø"/>
            </a:pPr>
            <a:r>
              <a:rPr lang="zh-CN" altLang="zh-CN" sz="2800" b="1" dirty="0">
                <a:latin typeface="+mj-ea"/>
                <a:ea typeface="+mj-ea"/>
              </a:rPr>
              <a:t>多普勒效应—你跑的太快了，我跟不上</a:t>
            </a:r>
            <a:endParaRPr lang="zh-CN" altLang="en-US" sz="2800" b="1" dirty="0">
              <a:latin typeface="+mj-ea"/>
              <a:ea typeface="+mj-ea"/>
            </a:endParaRPr>
          </a:p>
        </p:txBody>
      </p:sp>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1832" y="1282393"/>
            <a:ext cx="3657600" cy="259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对象 1"/>
          <p:cNvPicPr>
            <a:picLocks noChangeAspect="1" noChangeArrowheads="1"/>
          </p:cNvPicPr>
          <p:nvPr/>
        </p:nvPicPr>
        <p:blipFill>
          <a:blip r:embed="rId4">
            <a:extLst>
              <a:ext uri="{28A0092B-C50C-407E-A947-70E740481C1C}">
                <a14:useLocalDpi xmlns:a14="http://schemas.microsoft.com/office/drawing/2010/main" val="0"/>
              </a:ext>
            </a:extLst>
          </a:blip>
          <a:srcRect l="-1692" t="-2660" r="-1489" b="-1382"/>
          <a:stretch>
            <a:fillRect/>
          </a:stretch>
        </p:blipFill>
        <p:spPr bwMode="auto">
          <a:xfrm>
            <a:off x="4174385" y="2661507"/>
            <a:ext cx="4816475"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2"/>
          <p:cNvPicPr>
            <a:picLocks noChangeAspect="1" noChangeArrowheads="1"/>
          </p:cNvPicPr>
          <p:nvPr/>
        </p:nvPicPr>
        <p:blipFill>
          <a:blip r:embed="rId5">
            <a:extLst>
              <a:ext uri="{28A0092B-C50C-407E-A947-70E740481C1C}">
                <a14:useLocalDpi xmlns:a14="http://schemas.microsoft.com/office/drawing/2010/main" val="0"/>
              </a:ext>
            </a:extLst>
          </a:blip>
          <a:srcRect t="-578" b="-174"/>
          <a:stretch>
            <a:fillRect/>
          </a:stretch>
        </p:blipFill>
        <p:spPr bwMode="auto">
          <a:xfrm>
            <a:off x="4188895" y="743060"/>
            <a:ext cx="4248150" cy="312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对象 9"/>
          <p:cNvPicPr>
            <a:picLocks noChangeArrowheads="1"/>
          </p:cNvPicPr>
          <p:nvPr/>
        </p:nvPicPr>
        <p:blipFill>
          <a:blip r:embed="rId6">
            <a:extLst>
              <a:ext uri="{28A0092B-C50C-407E-A947-70E740481C1C}">
                <a14:useLocalDpi xmlns:a14="http://schemas.microsoft.com/office/drawing/2010/main" val="0"/>
              </a:ext>
            </a:extLst>
          </a:blip>
          <a:srcRect t="-923" b="-276"/>
          <a:stretch>
            <a:fillRect/>
          </a:stretch>
        </p:blipFill>
        <p:spPr bwMode="auto">
          <a:xfrm>
            <a:off x="5148064" y="1693772"/>
            <a:ext cx="4032250" cy="3097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3745501681"/>
              </p:ext>
            </p:extLst>
          </p:nvPr>
        </p:nvGraphicFramePr>
        <p:xfrm>
          <a:off x="6228184" y="6022366"/>
          <a:ext cx="1631214" cy="575072"/>
        </p:xfrm>
        <a:graphic>
          <a:graphicData uri="http://schemas.openxmlformats.org/presentationml/2006/ole">
            <mc:AlternateContent xmlns:mc="http://schemas.openxmlformats.org/markup-compatibility/2006">
              <mc:Choice xmlns:v="urn:schemas-microsoft-com:vml" Requires="v">
                <p:oleObj spid="_x0000_s85192" name="包装程序外壳对象" showAsIcon="1" r:id="rId7" imgW="937080" imgH="330120" progId="Package">
                  <p:embed/>
                </p:oleObj>
              </mc:Choice>
              <mc:Fallback>
                <p:oleObj name="包装程序外壳对象" showAsIcon="1" r:id="rId7" imgW="937080" imgH="330120" progId="Package">
                  <p:embed/>
                  <p:pic>
                    <p:nvPicPr>
                      <p:cNvPr id="0" name=""/>
                      <p:cNvPicPr/>
                      <p:nvPr/>
                    </p:nvPicPr>
                    <p:blipFill>
                      <a:blip r:embed="rId8"/>
                      <a:stretch>
                        <a:fillRect/>
                      </a:stretch>
                    </p:blipFill>
                    <p:spPr>
                      <a:xfrm>
                        <a:off x="6228184" y="6022366"/>
                        <a:ext cx="1631214" cy="575072"/>
                      </a:xfrm>
                      <a:prstGeom prst="rect">
                        <a:avLst/>
                      </a:prstGeom>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15"/>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xit" presetSubtype="0" fill="hold" nodeType="click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ppt_x"/>
                                          </p:val>
                                        </p:tav>
                                        <p:tav tm="100000">
                                          <p:val>
                                            <p:strVal val="#ppt_x"/>
                                          </p:val>
                                        </p:tav>
                                      </p:tavLst>
                                    </p:anim>
                                    <p:anim calcmode="lin" valueType="num">
                                      <p:cBhvr additive="base">
                                        <p:cTn id="31" dur="500" fill="hold"/>
                                        <p:tgtEl>
                                          <p:spTgt spid="17"/>
                                        </p:tgtEl>
                                        <p:attrNameLst>
                                          <p:attrName>ppt_y</p:attrName>
                                        </p:attrNameLst>
                                      </p:cBhvr>
                                      <p:tavLst>
                                        <p:tav tm="0">
                                          <p:val>
                                            <p:strVal val="1+#ppt_h/2"/>
                                          </p:val>
                                        </p:tav>
                                        <p:tav tm="100000">
                                          <p:val>
                                            <p:strVal val="#ppt_y"/>
                                          </p:val>
                                        </p:tav>
                                      </p:tavLst>
                                    </p:anim>
                                  </p:childTnLst>
                                </p:cTn>
                              </p:par>
                              <p:par>
                                <p:cTn id="32" presetID="2" presetClass="entr" presetSubtype="4" fill="hold" grpId="0" nodeType="withEffect">
                                  <p:stCondLst>
                                    <p:cond delay="0"/>
                                  </p:stCondLst>
                                  <p:childTnLst>
                                    <p:set>
                                      <p:cBhvr>
                                        <p:cTn id="33" dur="1" fill="hold">
                                          <p:stCondLst>
                                            <p:cond delay="0"/>
                                          </p:stCondLst>
                                        </p:cTn>
                                        <p:tgtEl>
                                          <p:spTgt spid="6"/>
                                        </p:tgtEl>
                                        <p:attrNameLst>
                                          <p:attrName>style.visibility</p:attrName>
                                        </p:attrNameLst>
                                      </p:cBhvr>
                                      <p:to>
                                        <p:strVal val="visible"/>
                                      </p:to>
                                    </p:set>
                                    <p:anim calcmode="lin" valueType="num">
                                      <p:cBhvr additive="base">
                                        <p:cTn id="34" dur="500" fill="hold"/>
                                        <p:tgtEl>
                                          <p:spTgt spid="6"/>
                                        </p:tgtEl>
                                        <p:attrNameLst>
                                          <p:attrName>ppt_x</p:attrName>
                                        </p:attrNameLst>
                                      </p:cBhvr>
                                      <p:tavLst>
                                        <p:tav tm="0">
                                          <p:val>
                                            <p:strVal val="#ppt_x"/>
                                          </p:val>
                                        </p:tav>
                                        <p:tav tm="100000">
                                          <p:val>
                                            <p:strVal val="#ppt_x"/>
                                          </p:val>
                                        </p:tav>
                                      </p:tavLst>
                                    </p:anim>
                                    <p:anim calcmode="lin" valueType="num">
                                      <p:cBhvr additive="base">
                                        <p:cTn id="35"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2" presetClass="exit" presetSubtype="4" fill="hold" nodeType="clickEffect">
                                  <p:stCondLst>
                                    <p:cond delay="0"/>
                                  </p:stCondLst>
                                  <p:childTnLst>
                                    <p:anim calcmode="lin" valueType="num">
                                      <p:cBhvr additive="base">
                                        <p:cTn id="39" dur="500"/>
                                        <p:tgtEl>
                                          <p:spTgt spid="17"/>
                                        </p:tgtEl>
                                        <p:attrNameLst>
                                          <p:attrName>ppt_x</p:attrName>
                                        </p:attrNameLst>
                                      </p:cBhvr>
                                      <p:tavLst>
                                        <p:tav tm="0">
                                          <p:val>
                                            <p:strVal val="ppt_x"/>
                                          </p:val>
                                        </p:tav>
                                        <p:tav tm="100000">
                                          <p:val>
                                            <p:strVal val="ppt_x"/>
                                          </p:val>
                                        </p:tav>
                                      </p:tavLst>
                                    </p:anim>
                                    <p:anim calcmode="lin" valueType="num">
                                      <p:cBhvr additive="base">
                                        <p:cTn id="40" dur="500"/>
                                        <p:tgtEl>
                                          <p:spTgt spid="17"/>
                                        </p:tgtEl>
                                        <p:attrNameLst>
                                          <p:attrName>ppt_y</p:attrName>
                                        </p:attrNameLst>
                                      </p:cBhvr>
                                      <p:tavLst>
                                        <p:tav tm="0">
                                          <p:val>
                                            <p:strVal val="ppt_y"/>
                                          </p:val>
                                        </p:tav>
                                        <p:tav tm="100000">
                                          <p:val>
                                            <p:strVal val="1+ppt_h/2"/>
                                          </p:val>
                                        </p:tav>
                                      </p:tavLst>
                                    </p:anim>
                                    <p:set>
                                      <p:cBhvr>
                                        <p:cTn id="41" dur="1" fill="hold">
                                          <p:stCondLst>
                                            <p:cond delay="499"/>
                                          </p:stCondLst>
                                        </p:cTn>
                                        <p:tgtEl>
                                          <p:spTgt spid="17"/>
                                        </p:tgtEl>
                                        <p:attrNameLst>
                                          <p:attrName>style.visibility</p:attrName>
                                        </p:attrNameLst>
                                      </p:cBhvr>
                                      <p:to>
                                        <p:strVal val="hidden"/>
                                      </p:to>
                                    </p:se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1000"/>
                                        <p:tgtEl>
                                          <p:spTgt spid="18"/>
                                        </p:tgtEl>
                                      </p:cBhvr>
                                    </p:animEffect>
                                    <p:anim calcmode="lin" valueType="num">
                                      <p:cBhvr>
                                        <p:cTn id="47" dur="1000" fill="hold"/>
                                        <p:tgtEl>
                                          <p:spTgt spid="18"/>
                                        </p:tgtEl>
                                        <p:attrNameLst>
                                          <p:attrName>ppt_x</p:attrName>
                                        </p:attrNameLst>
                                      </p:cBhvr>
                                      <p:tavLst>
                                        <p:tav tm="0">
                                          <p:val>
                                            <p:strVal val="#ppt_x"/>
                                          </p:val>
                                        </p:tav>
                                        <p:tav tm="100000">
                                          <p:val>
                                            <p:strVal val="#ppt_x"/>
                                          </p:val>
                                        </p:tav>
                                      </p:tavLst>
                                    </p:anim>
                                    <p:anim calcmode="lin" valueType="num">
                                      <p:cBhvr>
                                        <p:cTn id="48" dur="1000" fill="hold"/>
                                        <p:tgtEl>
                                          <p:spTgt spid="18"/>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7"/>
                                        </p:tgtEl>
                                        <p:attrNameLst>
                                          <p:attrName>style.visibility</p:attrName>
                                        </p:attrNameLst>
                                      </p:cBhvr>
                                      <p:to>
                                        <p:strVal val="visible"/>
                                      </p:to>
                                    </p:set>
                                    <p:animEffect transition="in" filter="fade">
                                      <p:cBhvr>
                                        <p:cTn id="51" dur="1000"/>
                                        <p:tgtEl>
                                          <p:spTgt spid="7"/>
                                        </p:tgtEl>
                                      </p:cBhvr>
                                    </p:animEffect>
                                    <p:anim calcmode="lin" valueType="num">
                                      <p:cBhvr>
                                        <p:cTn id="52" dur="1000" fill="hold"/>
                                        <p:tgtEl>
                                          <p:spTgt spid="7"/>
                                        </p:tgtEl>
                                        <p:attrNameLst>
                                          <p:attrName>ppt_x</p:attrName>
                                        </p:attrNameLst>
                                      </p:cBhvr>
                                      <p:tavLst>
                                        <p:tav tm="0">
                                          <p:val>
                                            <p:strVal val="#ppt_x"/>
                                          </p:val>
                                        </p:tav>
                                        <p:tav tm="100000">
                                          <p:val>
                                            <p:strVal val="#ppt_x"/>
                                          </p:val>
                                        </p:tav>
                                      </p:tavLst>
                                    </p:anim>
                                    <p:anim calcmode="lin" valueType="num">
                                      <p:cBhvr>
                                        <p:cTn id="5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xit" presetSubtype="0" fill="hold" nodeType="clickEffect">
                                  <p:stCondLst>
                                    <p:cond delay="0"/>
                                  </p:stCondLst>
                                  <p:childTnLst>
                                    <p:animEffect transition="out" filter="fade">
                                      <p:cBhvr>
                                        <p:cTn id="57" dur="1000"/>
                                        <p:tgtEl>
                                          <p:spTgt spid="18"/>
                                        </p:tgtEl>
                                      </p:cBhvr>
                                    </p:animEffect>
                                    <p:anim calcmode="lin" valueType="num">
                                      <p:cBhvr>
                                        <p:cTn id="58" dur="1000"/>
                                        <p:tgtEl>
                                          <p:spTgt spid="18"/>
                                        </p:tgtEl>
                                        <p:attrNameLst>
                                          <p:attrName>ppt_x</p:attrName>
                                        </p:attrNameLst>
                                      </p:cBhvr>
                                      <p:tavLst>
                                        <p:tav tm="0">
                                          <p:val>
                                            <p:strVal val="ppt_x"/>
                                          </p:val>
                                        </p:tav>
                                        <p:tav tm="100000">
                                          <p:val>
                                            <p:strVal val="ppt_x"/>
                                          </p:val>
                                        </p:tav>
                                      </p:tavLst>
                                    </p:anim>
                                    <p:anim calcmode="lin" valueType="num">
                                      <p:cBhvr>
                                        <p:cTn id="59" dur="1000"/>
                                        <p:tgtEl>
                                          <p:spTgt spid="18"/>
                                        </p:tgtEl>
                                        <p:attrNameLst>
                                          <p:attrName>ppt_y</p:attrName>
                                        </p:attrNameLst>
                                      </p:cBhvr>
                                      <p:tavLst>
                                        <p:tav tm="0">
                                          <p:val>
                                            <p:strVal val="ppt_y"/>
                                          </p:val>
                                        </p:tav>
                                        <p:tav tm="100000">
                                          <p:val>
                                            <p:strVal val="ppt_y+.1"/>
                                          </p:val>
                                        </p:tav>
                                      </p:tavLst>
                                    </p:anim>
                                    <p:set>
                                      <p:cBhvr>
                                        <p:cTn id="60" dur="1" fill="hold">
                                          <p:stCondLst>
                                            <p:cond delay="999"/>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软件学院</a:t>
            </a:r>
            <a:endParaRPr lang="zh-CN" altLang="en-US" dirty="0"/>
          </a:p>
        </p:txBody>
      </p:sp>
      <p:sp>
        <p:nvSpPr>
          <p:cNvPr id="3" name="内容占位符 2"/>
          <p:cNvSpPr>
            <a:spLocks noGrp="1"/>
          </p:cNvSpPr>
          <p:nvPr>
            <p:ph idx="1"/>
          </p:nvPr>
        </p:nvSpPr>
        <p:spPr>
          <a:xfrm>
            <a:off x="457200" y="1719263"/>
            <a:ext cx="8229600" cy="3365921"/>
          </a:xfrm>
        </p:spPr>
        <p:txBody>
          <a:bodyPr/>
          <a:lstStyle/>
          <a:p>
            <a:pPr>
              <a:lnSpc>
                <a:spcPts val="3600"/>
              </a:lnSpc>
            </a:pPr>
            <a:r>
              <a:rPr lang="zh-CN" altLang="en-US" sz="2400" b="1" dirty="0" smtClean="0">
                <a:latin typeface="Times New Roman" panose="02020603050405020304" pitchFamily="18" charset="0"/>
                <a:cs typeface="Times New Roman" panose="02020603050405020304" pitchFamily="18" charset="0"/>
              </a:rPr>
              <a:t>所学课程：</a:t>
            </a:r>
            <a:r>
              <a:rPr lang="zh-CN" altLang="en-US" sz="2400" b="1" dirty="0">
                <a:latin typeface="Times New Roman" panose="02020603050405020304" pitchFamily="18" charset="0"/>
                <a:cs typeface="Times New Roman" panose="02020603050405020304" pitchFamily="18" charset="0"/>
              </a:rPr>
              <a:t>程序设计基础及语言，面向对象程序设计（</a:t>
            </a:r>
            <a:r>
              <a:rPr lang="en-US" altLang="zh-CN" sz="2400" b="1" dirty="0">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Java </a:t>
            </a:r>
            <a:r>
              <a:rPr lang="zh-CN" altLang="en-US" sz="2400" b="1" dirty="0">
                <a:latin typeface="Times New Roman" panose="02020603050405020304" pitchFamily="18" charset="0"/>
                <a:cs typeface="Times New Roman" panose="02020603050405020304" pitchFamily="18" charset="0"/>
              </a:rPr>
              <a:t>语言），计算机硬件基础，离散数学，数据结构，操作系统原理及应用，计算机网络及应用，编译程序构造，软件工程导论，数据库原理及应用，软件系统设计与体系结构，软件项目管理与</a:t>
            </a:r>
            <a:r>
              <a:rPr lang="zh-CN" altLang="en-US" sz="2400" b="1" dirty="0" smtClean="0">
                <a:latin typeface="Times New Roman" panose="02020603050405020304" pitchFamily="18" charset="0"/>
                <a:cs typeface="Times New Roman" panose="02020603050405020304" pitchFamily="18" charset="0"/>
              </a:rPr>
              <a:t>实践。</a:t>
            </a:r>
            <a:endParaRPr lang="en-US" altLang="zh-CN" sz="2400" b="1" dirty="0" smtClean="0">
              <a:latin typeface="Times New Roman" panose="02020603050405020304" pitchFamily="18" charset="0"/>
              <a:cs typeface="Times New Roman" panose="02020603050405020304" pitchFamily="18" charset="0"/>
            </a:endParaRPr>
          </a:p>
          <a:p>
            <a:pPr>
              <a:lnSpc>
                <a:spcPts val="3600"/>
              </a:lnSpc>
            </a:pPr>
            <a:r>
              <a:rPr lang="zh-CN" altLang="en-US" sz="2400" b="1" dirty="0" smtClean="0">
                <a:latin typeface="Times New Roman" panose="02020603050405020304" pitchFamily="18" charset="0"/>
                <a:cs typeface="Times New Roman" panose="02020603050405020304" pitchFamily="18" charset="0"/>
              </a:rPr>
              <a:t>大学物理（电磁学？），</a:t>
            </a:r>
            <a:r>
              <a:rPr lang="zh-CN" altLang="en-US" sz="2400" b="1" dirty="0" smtClean="0">
                <a:solidFill>
                  <a:srgbClr val="000099"/>
                </a:solidFill>
                <a:latin typeface="Times New Roman" panose="02020603050405020304" pitchFamily="18" charset="0"/>
                <a:cs typeface="Times New Roman" panose="02020603050405020304" pitchFamily="18" charset="0"/>
              </a:rPr>
              <a:t>电路基础？电子线路（模电、数电）？</a:t>
            </a:r>
            <a:endParaRPr lang="zh-CN" altLang="en-US" sz="2400" b="1" dirty="0">
              <a:solidFill>
                <a:srgbClr val="000099"/>
              </a:solidFill>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4</a:t>
            </a:fld>
            <a:endParaRPr lang="en-US" altLang="zh-CN" dirty="0"/>
          </a:p>
        </p:txBody>
      </p:sp>
    </p:spTree>
    <p:extLst>
      <p:ext uri="{BB962C8B-B14F-4D97-AF65-F5344CB8AC3E}">
        <p14:creationId xmlns:p14="http://schemas.microsoft.com/office/powerpoint/2010/main" val="11168165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550863" y="332410"/>
            <a:ext cx="7543800" cy="642937"/>
          </a:xfrm>
        </p:spPr>
        <p:txBody>
          <a:bodyPr/>
          <a:lstStyle/>
          <a:p>
            <a:pPr eaLnBrk="1" hangingPunct="1"/>
            <a:r>
              <a:rPr lang="zh-CN" altLang="en-US" sz="4000" dirty="0" smtClean="0">
                <a:latin typeface="微软雅黑" panose="020B0503020204020204" pitchFamily="34" charset="-122"/>
                <a:ea typeface="微软雅黑" panose="020B0503020204020204" pitchFamily="34" charset="-122"/>
              </a:rPr>
              <a:t>通信系统模型</a:t>
            </a:r>
          </a:p>
        </p:txBody>
      </p:sp>
      <p:sp>
        <p:nvSpPr>
          <p:cNvPr id="84995" name="Rectangle 3"/>
          <p:cNvSpPr>
            <a:spLocks noGrp="1" noChangeArrowheads="1"/>
          </p:cNvSpPr>
          <p:nvPr>
            <p:ph type="body" sz="half" idx="1"/>
          </p:nvPr>
        </p:nvSpPr>
        <p:spPr>
          <a:xfrm>
            <a:off x="457200" y="1125538"/>
            <a:ext cx="7427913" cy="503237"/>
          </a:xfrm>
        </p:spPr>
        <p:txBody>
          <a:bodyPr/>
          <a:lstStyle/>
          <a:p>
            <a:pPr eaLnBrk="1" hangingPunct="1"/>
            <a:r>
              <a:rPr lang="en-US" altLang="zh-CN" sz="2800" b="1" dirty="0" smtClean="0"/>
              <a:t>Shannon</a:t>
            </a:r>
            <a:r>
              <a:rPr lang="zh-CN" altLang="en-US" sz="2800" b="1" dirty="0" smtClean="0"/>
              <a:t>通信统模型</a:t>
            </a:r>
          </a:p>
        </p:txBody>
      </p:sp>
      <p:graphicFrame>
        <p:nvGraphicFramePr>
          <p:cNvPr id="84997" name="Object 5"/>
          <p:cNvGraphicFramePr>
            <a:graphicFrameLocks noGrp="1" noChangeAspect="1"/>
          </p:cNvGraphicFramePr>
          <p:nvPr>
            <p:ph sz="half" idx="2"/>
            <p:extLst>
              <p:ext uri="{D42A27DB-BD31-4B8C-83A1-F6EECF244321}">
                <p14:modId xmlns:p14="http://schemas.microsoft.com/office/powerpoint/2010/main" val="2501932034"/>
              </p:ext>
            </p:extLst>
          </p:nvPr>
        </p:nvGraphicFramePr>
        <p:xfrm>
          <a:off x="457200" y="2016547"/>
          <a:ext cx="8393240" cy="1975098"/>
        </p:xfrm>
        <a:graphic>
          <a:graphicData uri="http://schemas.openxmlformats.org/presentationml/2006/ole">
            <mc:AlternateContent xmlns:mc="http://schemas.openxmlformats.org/markup-compatibility/2006">
              <mc:Choice xmlns:v="urn:schemas-microsoft-com:vml" Requires="v">
                <p:oleObj spid="_x0000_s28139" name="Visio" r:id="rId3" imgW="5181458" imgH="1219200" progId="Visio.Drawing.11">
                  <p:embed/>
                </p:oleObj>
              </mc:Choice>
              <mc:Fallback>
                <p:oleObj name="Visio" r:id="rId3" imgW="5181458" imgH="1219200" progId="Visio.Drawing.11">
                  <p:embed/>
                  <p:pic>
                    <p:nvPicPr>
                      <p:cNvPr id="0" name="Object 5"/>
                      <p:cNvPicPr>
                        <a:picLocks noGrp="1" noChangeAspect="1" noChangeArrowheads="1"/>
                      </p:cNvPicPr>
                      <p:nvPr/>
                    </p:nvPicPr>
                    <p:blipFill>
                      <a:blip r:embed="rId4"/>
                      <a:srcRect/>
                      <a:stretch>
                        <a:fillRect/>
                      </a:stretch>
                    </p:blipFill>
                    <p:spPr bwMode="auto">
                      <a:xfrm>
                        <a:off x="457200" y="2016547"/>
                        <a:ext cx="8393240" cy="1975098"/>
                      </a:xfrm>
                      <a:prstGeom prst="rect">
                        <a:avLst/>
                      </a:prstGeom>
                      <a:noFill/>
                      <a:ln>
                        <a:noFill/>
                      </a:ln>
                      <a:effectLst/>
                      <a:extLst/>
                    </p:spPr>
                  </p:pic>
                </p:oleObj>
              </mc:Fallback>
            </mc:AlternateContent>
          </a:graphicData>
        </a:graphic>
      </p:graphicFrame>
      <p:sp>
        <p:nvSpPr>
          <p:cNvPr id="27653" name="灯片编号占位符 6"/>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C62E583D-4A09-4E36-92C7-AB9A36F09FE7}" type="slidenum">
              <a:rPr lang="en-US" altLang="zh-CN" sz="1000"/>
              <a:pPr>
                <a:spcBef>
                  <a:spcPct val="0"/>
                </a:spcBef>
                <a:buClrTx/>
                <a:buSzTx/>
                <a:buFontTx/>
                <a:buNone/>
              </a:pPr>
              <a:t>40</a:t>
            </a:fld>
            <a:endParaRPr lang="en-US" altLang="zh-CN" sz="1000"/>
          </a:p>
        </p:txBody>
      </p:sp>
      <p:sp>
        <p:nvSpPr>
          <p:cNvPr id="84996" name="Rectangle 4"/>
          <p:cNvSpPr>
            <a:spLocks noChangeArrowheads="1"/>
          </p:cNvSpPr>
          <p:nvPr/>
        </p:nvSpPr>
        <p:spPr bwMode="auto">
          <a:xfrm>
            <a:off x="384175" y="3933056"/>
            <a:ext cx="8229600" cy="557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sz="2800" b="1" dirty="0"/>
              <a:t>上图为</a:t>
            </a:r>
            <a:r>
              <a:rPr lang="en-US" altLang="zh-CN" sz="2800" b="1" dirty="0"/>
              <a:t>1948</a:t>
            </a:r>
            <a:r>
              <a:rPr lang="zh-CN" altLang="en-US" sz="2800" b="1" dirty="0"/>
              <a:t>年</a:t>
            </a:r>
            <a:r>
              <a:rPr lang="en-US" altLang="zh-CN" sz="2800" b="1" dirty="0"/>
              <a:t>Shannon</a:t>
            </a:r>
            <a:r>
              <a:rPr lang="zh-CN" altLang="en-US" sz="2800" b="1" dirty="0"/>
              <a:t>最初提出信息论时所采用的模型，该模型不仅适用于各类通信系统，还适用于一切有信息传递和变换的过程。</a:t>
            </a:r>
          </a:p>
          <a:p>
            <a:pPr eaLnBrk="1" hangingPunct="1"/>
            <a:r>
              <a:rPr lang="en-US" altLang="zh-CN" sz="2800" b="1" dirty="0"/>
              <a:t>Shannon</a:t>
            </a:r>
            <a:r>
              <a:rPr lang="zh-CN" altLang="en-US" sz="2800" b="1" dirty="0"/>
              <a:t>的“通信的数学理论”一文奠定了数字通信的基础。</a:t>
            </a:r>
          </a:p>
        </p:txBody>
      </p:sp>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1228668876"/>
              </p:ext>
            </p:extLst>
          </p:nvPr>
        </p:nvGraphicFramePr>
        <p:xfrm>
          <a:off x="6553200" y="5755243"/>
          <a:ext cx="629915" cy="770720"/>
        </p:xfrm>
        <a:graphic>
          <a:graphicData uri="http://schemas.openxmlformats.org/presentationml/2006/ole">
            <mc:AlternateContent xmlns:mc="http://schemas.openxmlformats.org/markup-compatibility/2006">
              <mc:Choice xmlns:v="urn:schemas-microsoft-com:vml" Requires="v">
                <p:oleObj spid="_x0000_s28140" name="包装程序外壳对象" showAsIcon="1" r:id="rId5" imgW="269640" imgH="330120" progId="Package">
                  <p:embed/>
                </p:oleObj>
              </mc:Choice>
              <mc:Fallback>
                <p:oleObj name="包装程序外壳对象" showAsIcon="1" r:id="rId5" imgW="269640" imgH="330120" progId="Package">
                  <p:embed/>
                  <p:pic>
                    <p:nvPicPr>
                      <p:cNvPr id="0" name=""/>
                      <p:cNvPicPr/>
                      <p:nvPr/>
                    </p:nvPicPr>
                    <p:blipFill>
                      <a:blip r:embed="rId6"/>
                      <a:stretch>
                        <a:fillRect/>
                      </a:stretch>
                    </p:blipFill>
                    <p:spPr>
                      <a:xfrm>
                        <a:off x="6553200" y="5755243"/>
                        <a:ext cx="629915" cy="770720"/>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1770171300"/>
              </p:ext>
            </p:extLst>
          </p:nvPr>
        </p:nvGraphicFramePr>
        <p:xfrm>
          <a:off x="7362154" y="5762845"/>
          <a:ext cx="598451" cy="732222"/>
        </p:xfrm>
        <a:graphic>
          <a:graphicData uri="http://schemas.openxmlformats.org/presentationml/2006/ole">
            <mc:AlternateContent xmlns:mc="http://schemas.openxmlformats.org/markup-compatibility/2006">
              <mc:Choice xmlns:v="urn:schemas-microsoft-com:vml" Requires="v">
                <p:oleObj spid="_x0000_s28141" name="包装程序外壳对象" showAsIcon="1" r:id="rId7" imgW="269640" imgH="330120" progId="Package">
                  <p:embed/>
                </p:oleObj>
              </mc:Choice>
              <mc:Fallback>
                <p:oleObj name="包装程序外壳对象" showAsIcon="1" r:id="rId7" imgW="269640" imgH="330120" progId="Package">
                  <p:embed/>
                  <p:pic>
                    <p:nvPicPr>
                      <p:cNvPr id="0" name=""/>
                      <p:cNvPicPr/>
                      <p:nvPr/>
                    </p:nvPicPr>
                    <p:blipFill>
                      <a:blip r:embed="rId8"/>
                      <a:stretch>
                        <a:fillRect/>
                      </a:stretch>
                    </p:blipFill>
                    <p:spPr>
                      <a:xfrm>
                        <a:off x="7362154" y="5762845"/>
                        <a:ext cx="598451" cy="732222"/>
                      </a:xfrm>
                      <a:prstGeom prst="rect">
                        <a:avLst/>
                      </a:prstGeom>
                    </p:spPr>
                  </p:pic>
                </p:oleObj>
              </mc:Fallback>
            </mc:AlternateContent>
          </a:graphicData>
        </a:graphic>
      </p:graphicFrame>
      <p:sp>
        <p:nvSpPr>
          <p:cNvPr id="2" name="文本框 1"/>
          <p:cNvSpPr txBox="1"/>
          <p:nvPr/>
        </p:nvSpPr>
        <p:spPr>
          <a:xfrm>
            <a:off x="1619163" y="1735849"/>
            <a:ext cx="659433" cy="584775"/>
          </a:xfrm>
          <a:prstGeom prst="rect">
            <a:avLst/>
          </a:prstGeom>
          <a:noFill/>
        </p:spPr>
        <p:txBody>
          <a:bodyPr wrap="square" rtlCol="0">
            <a:spAutoFit/>
          </a:bodyPr>
          <a:lstStyle/>
          <a:p>
            <a:r>
              <a:rPr lang="zh-CN" altLang="en-US" sz="1600" b="1" dirty="0">
                <a:solidFill>
                  <a:srgbClr val="0000FF"/>
                </a:solidFill>
              </a:rPr>
              <a:t>基带</a:t>
            </a:r>
            <a:endParaRPr lang="en-US" altLang="zh-CN" sz="1600" b="1" dirty="0">
              <a:solidFill>
                <a:srgbClr val="0000FF"/>
              </a:solidFill>
            </a:endParaRPr>
          </a:p>
          <a:p>
            <a:r>
              <a:rPr lang="zh-CN" altLang="en-US" sz="1600" b="1" dirty="0">
                <a:solidFill>
                  <a:srgbClr val="0000FF"/>
                </a:solidFill>
              </a:rPr>
              <a:t>信号</a:t>
            </a:r>
          </a:p>
        </p:txBody>
      </p:sp>
      <p:sp>
        <p:nvSpPr>
          <p:cNvPr id="10" name="文本框 9"/>
          <p:cNvSpPr txBox="1"/>
          <p:nvPr/>
        </p:nvSpPr>
        <p:spPr>
          <a:xfrm>
            <a:off x="3394676" y="1733356"/>
            <a:ext cx="659433" cy="584775"/>
          </a:xfrm>
          <a:prstGeom prst="rect">
            <a:avLst/>
          </a:prstGeom>
          <a:noFill/>
        </p:spPr>
        <p:txBody>
          <a:bodyPr wrap="square" rtlCol="0">
            <a:spAutoFit/>
          </a:bodyPr>
          <a:lstStyle/>
          <a:p>
            <a:r>
              <a:rPr lang="zh-CN" altLang="en-US" sz="1600" b="1" dirty="0" smtClean="0">
                <a:solidFill>
                  <a:srgbClr val="0000FF"/>
                </a:solidFill>
              </a:rPr>
              <a:t>已调</a:t>
            </a:r>
            <a:endParaRPr lang="en-US" altLang="zh-CN" sz="1600" b="1" dirty="0">
              <a:solidFill>
                <a:srgbClr val="0000FF"/>
              </a:solidFill>
            </a:endParaRPr>
          </a:p>
          <a:p>
            <a:r>
              <a:rPr lang="zh-CN" altLang="en-US" sz="1600" b="1" dirty="0">
                <a:solidFill>
                  <a:srgbClr val="0000FF"/>
                </a:solidFill>
              </a:rPr>
              <a:t>信号</a:t>
            </a:r>
          </a:p>
        </p:txBody>
      </p:sp>
      <p:sp>
        <p:nvSpPr>
          <p:cNvPr id="11" name="文本框 10"/>
          <p:cNvSpPr txBox="1"/>
          <p:nvPr/>
        </p:nvSpPr>
        <p:spPr>
          <a:xfrm>
            <a:off x="4572000" y="2787040"/>
            <a:ext cx="659433" cy="338554"/>
          </a:xfrm>
          <a:prstGeom prst="rect">
            <a:avLst/>
          </a:prstGeom>
          <a:noFill/>
        </p:spPr>
        <p:txBody>
          <a:bodyPr wrap="square" rtlCol="0">
            <a:spAutoFit/>
          </a:bodyPr>
          <a:lstStyle/>
          <a:p>
            <a:r>
              <a:rPr lang="zh-CN" altLang="en-US" sz="1600" b="1" dirty="0">
                <a:solidFill>
                  <a:srgbClr val="0000FF"/>
                </a:solidFill>
              </a:rPr>
              <a:t>噪声</a:t>
            </a:r>
            <a:endParaRPr lang="en-US" altLang="zh-CN" sz="1600" b="1" dirty="0">
              <a:solidFill>
                <a:srgbClr val="0000FF"/>
              </a:solidFill>
            </a:endParaRPr>
          </a:p>
        </p:txBody>
      </p:sp>
      <p:sp>
        <p:nvSpPr>
          <p:cNvPr id="12" name="文本框 11"/>
          <p:cNvSpPr txBox="1"/>
          <p:nvPr/>
        </p:nvSpPr>
        <p:spPr>
          <a:xfrm>
            <a:off x="5087417" y="1750348"/>
            <a:ext cx="659433" cy="584775"/>
          </a:xfrm>
          <a:prstGeom prst="rect">
            <a:avLst/>
          </a:prstGeom>
          <a:noFill/>
        </p:spPr>
        <p:txBody>
          <a:bodyPr wrap="square" rtlCol="0">
            <a:spAutoFit/>
          </a:bodyPr>
          <a:lstStyle/>
          <a:p>
            <a:r>
              <a:rPr lang="zh-CN" altLang="en-US" sz="1600" b="1" dirty="0" smtClean="0">
                <a:solidFill>
                  <a:srgbClr val="669900"/>
                </a:solidFill>
              </a:rPr>
              <a:t>已调</a:t>
            </a:r>
            <a:endParaRPr lang="en-US" altLang="zh-CN" sz="1600" b="1" dirty="0">
              <a:solidFill>
                <a:srgbClr val="669900"/>
              </a:solidFill>
            </a:endParaRPr>
          </a:p>
          <a:p>
            <a:r>
              <a:rPr lang="zh-CN" altLang="en-US" sz="1600" b="1" dirty="0">
                <a:solidFill>
                  <a:srgbClr val="669900"/>
                </a:solidFill>
              </a:rPr>
              <a:t>信号</a:t>
            </a:r>
          </a:p>
        </p:txBody>
      </p:sp>
      <p:sp>
        <p:nvSpPr>
          <p:cNvPr id="13" name="文本框 12"/>
          <p:cNvSpPr txBox="1"/>
          <p:nvPr/>
        </p:nvSpPr>
        <p:spPr>
          <a:xfrm>
            <a:off x="6894870" y="1768018"/>
            <a:ext cx="659433" cy="584775"/>
          </a:xfrm>
          <a:prstGeom prst="rect">
            <a:avLst/>
          </a:prstGeom>
          <a:noFill/>
        </p:spPr>
        <p:txBody>
          <a:bodyPr wrap="square" rtlCol="0">
            <a:spAutoFit/>
          </a:bodyPr>
          <a:lstStyle/>
          <a:p>
            <a:r>
              <a:rPr lang="zh-CN" altLang="en-US" sz="1600" b="1" dirty="0">
                <a:solidFill>
                  <a:srgbClr val="669900"/>
                </a:solidFill>
              </a:rPr>
              <a:t>基带</a:t>
            </a:r>
            <a:endParaRPr lang="en-US" altLang="zh-CN" sz="1600" b="1" dirty="0">
              <a:solidFill>
                <a:srgbClr val="669900"/>
              </a:solidFill>
            </a:endParaRPr>
          </a:p>
          <a:p>
            <a:r>
              <a:rPr lang="zh-CN" altLang="en-US" sz="1600" b="1" dirty="0">
                <a:solidFill>
                  <a:srgbClr val="669900"/>
                </a:solidFill>
              </a:rPr>
              <a:t>信号</a:t>
            </a:r>
          </a:p>
        </p:txBody>
      </p:sp>
      <p:sp>
        <p:nvSpPr>
          <p:cNvPr id="14" name="文本框 13"/>
          <p:cNvSpPr txBox="1"/>
          <p:nvPr/>
        </p:nvSpPr>
        <p:spPr>
          <a:xfrm>
            <a:off x="4020161" y="1527653"/>
            <a:ext cx="1525661" cy="338554"/>
          </a:xfrm>
          <a:prstGeom prst="rect">
            <a:avLst/>
          </a:prstGeom>
          <a:noFill/>
        </p:spPr>
        <p:txBody>
          <a:bodyPr wrap="square" rtlCol="0">
            <a:spAutoFit/>
          </a:bodyPr>
          <a:lstStyle/>
          <a:p>
            <a:r>
              <a:rPr lang="zh-CN" altLang="en-US" sz="1600" b="1" dirty="0" smtClean="0">
                <a:solidFill>
                  <a:srgbClr val="0000FF"/>
                </a:solidFill>
              </a:rPr>
              <a:t>自由空间</a:t>
            </a:r>
            <a:r>
              <a:rPr lang="en-US" altLang="zh-CN" sz="1600" b="1" dirty="0" smtClean="0">
                <a:solidFill>
                  <a:srgbClr val="0000FF"/>
                </a:solidFill>
              </a:rPr>
              <a:t>……</a:t>
            </a:r>
            <a:endParaRPr lang="en-US" altLang="zh-CN" sz="1600" b="1" dirty="0">
              <a:solidFill>
                <a:srgbClr val="00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99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84997"/>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849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5" grpId="0" build="p"/>
      <p:bldP spid="84996" grpId="0"/>
      <p:bldP spid="2" grpId="0"/>
      <p:bldP spid="10" grpId="0"/>
      <p:bldP spid="11" grpId="0"/>
      <p:bldP spid="12" grpId="0"/>
      <p:bldP spid="13" grpId="0"/>
      <p:bldP spid="1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66475" y="-296946"/>
            <a:ext cx="7543800" cy="1295400"/>
          </a:xfrm>
        </p:spPr>
        <p:txBody>
          <a:bodyPr/>
          <a:lstStyle/>
          <a:p>
            <a:r>
              <a:rPr lang="zh-CN" altLang="en-US" sz="4000" dirty="0">
                <a:latin typeface="Times New Roman" panose="02020603050405020304" pitchFamily="18" charset="0"/>
                <a:ea typeface="微软雅黑" panose="020B0503020204020204" pitchFamily="34" charset="-122"/>
                <a:cs typeface="Times New Roman" panose="02020603050405020304" pitchFamily="18" charset="0"/>
              </a:rPr>
              <a:t>通信系统的分类</a:t>
            </a:r>
          </a:p>
        </p:txBody>
      </p:sp>
      <p:sp>
        <p:nvSpPr>
          <p:cNvPr id="3" name="内容占位符 2"/>
          <p:cNvSpPr>
            <a:spLocks noGrp="1"/>
          </p:cNvSpPr>
          <p:nvPr>
            <p:ph idx="1"/>
          </p:nvPr>
        </p:nvSpPr>
        <p:spPr>
          <a:xfrm>
            <a:off x="323528" y="1340768"/>
            <a:ext cx="8229600" cy="4411662"/>
          </a:xfrm>
        </p:spPr>
        <p:txBody>
          <a:bodyPr/>
          <a:lstStyle/>
          <a:p>
            <a:pPr algn="just">
              <a:lnSpc>
                <a:spcPts val="4400"/>
              </a:lnSpc>
              <a:buSzPct val="100000"/>
              <a:buFont typeface="Wingdings" panose="05000000000000000000" pitchFamily="2" charset="2"/>
              <a:buChar char="Ø"/>
            </a:pPr>
            <a:r>
              <a:rPr lang="zh-CN" altLang="en-US" sz="2800" b="1" dirty="0" smtClean="0">
                <a:solidFill>
                  <a:schemeClr val="tx2">
                    <a:lumMod val="60000"/>
                    <a:lumOff val="40000"/>
                  </a:schemeClr>
                </a:solidFill>
              </a:rPr>
              <a:t>按照传输信号的类型：</a:t>
            </a:r>
            <a:r>
              <a:rPr lang="zh-CN" altLang="en-US" sz="2800" b="1" dirty="0" smtClean="0"/>
              <a:t>模拟通信和数字通信；</a:t>
            </a:r>
            <a:endParaRPr lang="en-US" altLang="zh-CN" sz="2800" b="1" dirty="0" smtClean="0"/>
          </a:p>
          <a:p>
            <a:pPr algn="just">
              <a:lnSpc>
                <a:spcPts val="4400"/>
              </a:lnSpc>
              <a:buSzPct val="100000"/>
              <a:buFont typeface="Wingdings" panose="05000000000000000000" pitchFamily="2" charset="2"/>
              <a:buChar char="Ø"/>
            </a:pPr>
            <a:r>
              <a:rPr lang="zh-CN" altLang="en-US" sz="2800" b="1" dirty="0" smtClean="0">
                <a:solidFill>
                  <a:schemeClr val="tx2">
                    <a:lumMod val="60000"/>
                    <a:lumOff val="40000"/>
                  </a:schemeClr>
                </a:solidFill>
              </a:rPr>
              <a:t>按照调制方式分类：</a:t>
            </a:r>
            <a:r>
              <a:rPr lang="zh-CN" altLang="en-US" sz="2800" b="1" dirty="0" smtClean="0"/>
              <a:t>调幅、调频、调相；</a:t>
            </a:r>
            <a:endParaRPr lang="en-US" altLang="zh-CN" sz="2800" b="1" dirty="0" smtClean="0"/>
          </a:p>
          <a:p>
            <a:pPr algn="just">
              <a:lnSpc>
                <a:spcPts val="4400"/>
              </a:lnSpc>
              <a:buSzPct val="100000"/>
              <a:buFont typeface="Wingdings" panose="05000000000000000000" pitchFamily="2" charset="2"/>
              <a:buChar char="Ø"/>
            </a:pPr>
            <a:r>
              <a:rPr lang="zh-CN" altLang="en-US" sz="2800" b="1" dirty="0" smtClean="0">
                <a:solidFill>
                  <a:schemeClr val="tx2">
                    <a:lumMod val="60000"/>
                    <a:lumOff val="40000"/>
                  </a:schemeClr>
                </a:solidFill>
              </a:rPr>
              <a:t>按工作频段分类：</a:t>
            </a:r>
            <a:r>
              <a:rPr lang="zh-CN" altLang="en-US" sz="2800" b="1" dirty="0" smtClean="0"/>
              <a:t>长波通信、中波通信、短波通信、微波通信等；</a:t>
            </a:r>
            <a:endParaRPr lang="en-US" altLang="zh-CN" sz="2800" b="1" dirty="0" smtClean="0"/>
          </a:p>
          <a:p>
            <a:pPr algn="just">
              <a:lnSpc>
                <a:spcPts val="4400"/>
              </a:lnSpc>
              <a:buSzPct val="100000"/>
              <a:buFont typeface="Wingdings" panose="05000000000000000000" pitchFamily="2" charset="2"/>
              <a:buChar char="Ø"/>
            </a:pPr>
            <a:r>
              <a:rPr lang="zh-CN" altLang="en-US" sz="2800" b="1" dirty="0" smtClean="0">
                <a:solidFill>
                  <a:schemeClr val="tx2">
                    <a:lumMod val="60000"/>
                    <a:lumOff val="40000"/>
                  </a:schemeClr>
                </a:solidFill>
              </a:rPr>
              <a:t>按照通信方式来分类：</a:t>
            </a:r>
            <a:r>
              <a:rPr lang="zh-CN" altLang="en-US" sz="2800" b="1" dirty="0" smtClean="0"/>
              <a:t>全双工、半双工、单工；</a:t>
            </a:r>
            <a:endParaRPr lang="en-US" altLang="zh-CN" sz="2800" b="1" dirty="0" smtClean="0"/>
          </a:p>
          <a:p>
            <a:pPr algn="just">
              <a:lnSpc>
                <a:spcPts val="4400"/>
              </a:lnSpc>
              <a:buSzPct val="100000"/>
              <a:buFont typeface="Wingdings" panose="05000000000000000000" pitchFamily="2" charset="2"/>
              <a:buChar char="Ø"/>
            </a:pPr>
            <a:r>
              <a:rPr lang="zh-CN" altLang="en-US" sz="2800" b="1" dirty="0" smtClean="0">
                <a:solidFill>
                  <a:schemeClr val="tx2">
                    <a:lumMod val="60000"/>
                    <a:lumOff val="40000"/>
                  </a:schemeClr>
                </a:solidFill>
              </a:rPr>
              <a:t>按照通信内容分类：</a:t>
            </a:r>
            <a:r>
              <a:rPr lang="zh-CN" altLang="en-US" sz="2800" b="1" dirty="0" smtClean="0"/>
              <a:t>语音通信、图像通信、数据通信、多媒体通信等；</a:t>
            </a:r>
            <a:endParaRPr lang="en-US" altLang="zh-CN" sz="2800" b="1" dirty="0" smtClean="0"/>
          </a:p>
          <a:p>
            <a:endParaRPr lang="zh-CN" altLang="en-US" dirty="0"/>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41</a:t>
            </a:fld>
            <a:endParaRPr lang="en-US" altLang="zh-CN"/>
          </a:p>
        </p:txBody>
      </p:sp>
    </p:spTree>
    <p:extLst>
      <p:ext uri="{BB962C8B-B14F-4D97-AF65-F5344CB8AC3E}">
        <p14:creationId xmlns:p14="http://schemas.microsoft.com/office/powerpoint/2010/main" val="244266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p:txBody>
          <a:bodyPr/>
          <a:lstStyle/>
          <a:p>
            <a:pPr eaLnBrk="1" hangingPunct="1"/>
            <a:r>
              <a:rPr lang="zh-CN" altLang="en-US" sz="4000" dirty="0">
                <a:latin typeface="微软雅黑" panose="020B0503020204020204" pitchFamily="34" charset="-122"/>
                <a:ea typeface="微软雅黑" panose="020B0503020204020204" pitchFamily="34" charset="-122"/>
              </a:rPr>
              <a:t>模拟通信与数字通信</a:t>
            </a:r>
          </a:p>
        </p:txBody>
      </p:sp>
      <p:sp>
        <p:nvSpPr>
          <p:cNvPr id="91139" name="Rectangle 3"/>
          <p:cNvSpPr>
            <a:spLocks noGrp="1" noChangeArrowheads="1"/>
          </p:cNvSpPr>
          <p:nvPr>
            <p:ph idx="1"/>
          </p:nvPr>
        </p:nvSpPr>
        <p:spPr>
          <a:xfrm>
            <a:off x="457200" y="1988840"/>
            <a:ext cx="8229600" cy="3294063"/>
          </a:xfrm>
        </p:spPr>
        <p:txBody>
          <a:bodyPr/>
          <a:lstStyle/>
          <a:p>
            <a:pPr eaLnBrk="1" hangingPunct="1"/>
            <a:r>
              <a:rPr lang="zh-CN" altLang="en-US" b="1" dirty="0" smtClean="0"/>
              <a:t>按信道中传输的信号类型可以把通信系统分为两类：模拟通信系统与数字通信系统。</a:t>
            </a:r>
            <a:endParaRPr lang="en-US" altLang="zh-CN" b="1" dirty="0" smtClean="0"/>
          </a:p>
          <a:p>
            <a:pPr marL="0" indent="0" eaLnBrk="1" hangingPunct="1">
              <a:buNone/>
            </a:pPr>
            <a:endParaRPr lang="zh-CN" altLang="en-US" sz="800" b="1" dirty="0" smtClean="0"/>
          </a:p>
          <a:p>
            <a:pPr eaLnBrk="1" hangingPunct="1"/>
            <a:r>
              <a:rPr lang="zh-CN" altLang="en-US" b="1" dirty="0" smtClean="0"/>
              <a:t>模拟信号的特点是变量是连续的。模拟通信系统对模拟信号直接变换和传递。</a:t>
            </a:r>
            <a:endParaRPr lang="en-US" altLang="zh-CN" b="1" dirty="0" smtClean="0"/>
          </a:p>
          <a:p>
            <a:pPr marL="0" indent="0" eaLnBrk="1" hangingPunct="1">
              <a:buNone/>
            </a:pPr>
            <a:endParaRPr lang="en-US" altLang="zh-CN" sz="700" b="1" dirty="0" smtClean="0"/>
          </a:p>
          <a:p>
            <a:pPr eaLnBrk="1" hangingPunct="1"/>
            <a:r>
              <a:rPr lang="zh-CN" altLang="en-US" b="1" dirty="0" smtClean="0"/>
              <a:t>模拟信号传输的最大缺点就是信号传输的质量会因传输距离的增加而下降。</a:t>
            </a:r>
          </a:p>
        </p:txBody>
      </p:sp>
      <p:sp>
        <p:nvSpPr>
          <p:cNvPr id="3789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B47BE1F9-6FAA-4297-8D6D-8483F5BEACD9}" type="slidenum">
              <a:rPr lang="en-US" altLang="zh-CN" sz="1000"/>
              <a:pPr>
                <a:spcBef>
                  <a:spcPct val="0"/>
                </a:spcBef>
                <a:buClrTx/>
                <a:buSzTx/>
                <a:buFontTx/>
                <a:buNone/>
              </a:pPr>
              <a:t>42</a:t>
            </a:fld>
            <a:endParaRPr lang="en-US" altLang="zh-CN"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113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3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39">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9"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98E09ED1-9CD1-4C36-B2E4-CDA71D9B94DB}" type="slidenum">
              <a:rPr lang="en-US" altLang="zh-CN" sz="1000"/>
              <a:pPr>
                <a:spcBef>
                  <a:spcPct val="0"/>
                </a:spcBef>
                <a:buClrTx/>
                <a:buSzTx/>
                <a:buFontTx/>
                <a:buNone/>
              </a:pPr>
              <a:t>43</a:t>
            </a:fld>
            <a:endParaRPr lang="en-US" altLang="zh-CN" sz="1000"/>
          </a:p>
        </p:txBody>
      </p:sp>
      <p:sp>
        <p:nvSpPr>
          <p:cNvPr id="38915" name="Rectangle 4"/>
          <p:cNvSpPr>
            <a:spLocks noChangeArrowheads="1"/>
          </p:cNvSpPr>
          <p:nvPr/>
        </p:nvSpPr>
        <p:spPr bwMode="auto">
          <a:xfrm>
            <a:off x="539552" y="188640"/>
            <a:ext cx="5195044" cy="858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ClrTx/>
              <a:buSzTx/>
              <a:buFontTx/>
              <a:buNone/>
            </a:pPr>
            <a:r>
              <a:rPr lang="zh-CN" altLang="en-US" sz="4000" b="1" dirty="0">
                <a:solidFill>
                  <a:schemeClr val="tx2"/>
                </a:solidFill>
                <a:latin typeface="微软雅黑" panose="020B0503020204020204" pitchFamily="34" charset="-122"/>
                <a:ea typeface="微软雅黑" panose="020B0503020204020204" pitchFamily="34" charset="-122"/>
                <a:cs typeface="+mj-cs"/>
              </a:rPr>
              <a:t>数字通信</a:t>
            </a:r>
          </a:p>
        </p:txBody>
      </p:sp>
      <p:sp>
        <p:nvSpPr>
          <p:cNvPr id="93189" name="Rectangle 5"/>
          <p:cNvSpPr>
            <a:spLocks noChangeArrowheads="1"/>
          </p:cNvSpPr>
          <p:nvPr/>
        </p:nvSpPr>
        <p:spPr bwMode="auto">
          <a:xfrm>
            <a:off x="395536" y="1556792"/>
            <a:ext cx="8424936" cy="4411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t>与模拟信号相比，数字信号在时间和幅度方向上都是离散的。从原理上说，数字信号可以用任何进制系统表示。但在实际上通常采用二进制</a:t>
            </a:r>
            <a:r>
              <a:rPr lang="en-US" altLang="zh-CN" b="1" dirty="0"/>
              <a:t>(bit)</a:t>
            </a:r>
            <a:r>
              <a:rPr lang="zh-CN" altLang="en-US" b="1" dirty="0"/>
              <a:t>，这是由于其简便和技术可行性决定的</a:t>
            </a:r>
            <a:r>
              <a:rPr lang="zh-CN" altLang="en-US" b="1" dirty="0" smtClean="0"/>
              <a:t>。</a:t>
            </a:r>
            <a:endParaRPr lang="en-US" altLang="zh-CN" b="1" dirty="0" smtClean="0"/>
          </a:p>
          <a:p>
            <a:pPr marL="0" indent="0" eaLnBrk="1" hangingPunct="1">
              <a:buNone/>
            </a:pPr>
            <a:endParaRPr lang="zh-CN" altLang="en-US" b="1" dirty="0"/>
          </a:p>
          <a:p>
            <a:pPr eaLnBrk="1" hangingPunct="1"/>
            <a:r>
              <a:rPr lang="zh-CN" altLang="en-US" b="1" dirty="0"/>
              <a:t>数字通信能够在现代通信中越来越起到主导作用是因为在传输系统中信号可以被多次再生从而实现无差错传递。</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318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318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3189" grpId="0" build="p" autoUpdateAnimBg="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395536" y="415944"/>
            <a:ext cx="7543800" cy="725488"/>
          </a:xfrm>
        </p:spPr>
        <p:txBody>
          <a:bodyPr/>
          <a:lstStyle/>
          <a:p>
            <a:pPr eaLnBrk="1" hangingPunct="1"/>
            <a:r>
              <a:rPr lang="zh-CN" altLang="en-US" sz="4000" dirty="0" smtClean="0">
                <a:latin typeface="微软雅黑" panose="020B0503020204020204" pitchFamily="34" charset="-122"/>
                <a:ea typeface="微软雅黑" panose="020B0503020204020204" pitchFamily="34" charset="-122"/>
              </a:rPr>
              <a:t>数字通信的优点</a:t>
            </a:r>
          </a:p>
        </p:txBody>
      </p:sp>
      <p:sp>
        <p:nvSpPr>
          <p:cNvPr id="94215" name="Rectangle 7"/>
          <p:cNvSpPr>
            <a:spLocks noGrp="1" noChangeArrowheads="1"/>
          </p:cNvSpPr>
          <p:nvPr>
            <p:ph idx="1"/>
          </p:nvPr>
        </p:nvSpPr>
        <p:spPr>
          <a:xfrm>
            <a:off x="457200" y="1246058"/>
            <a:ext cx="8229600" cy="2880320"/>
          </a:xfrm>
        </p:spPr>
        <p:txBody>
          <a:bodyPr/>
          <a:lstStyle/>
          <a:p>
            <a:pPr eaLnBrk="1" hangingPunct="1">
              <a:lnSpc>
                <a:spcPts val="4400"/>
              </a:lnSpc>
              <a:spcBef>
                <a:spcPts val="0"/>
              </a:spcBef>
            </a:pPr>
            <a:r>
              <a:rPr lang="zh-CN" altLang="en-US" b="1" dirty="0" smtClean="0"/>
              <a:t>抗干扰能力强，信号可再生。</a:t>
            </a:r>
          </a:p>
          <a:p>
            <a:pPr eaLnBrk="1" hangingPunct="1">
              <a:lnSpc>
                <a:spcPts val="4400"/>
              </a:lnSpc>
              <a:spcBef>
                <a:spcPts val="0"/>
              </a:spcBef>
            </a:pPr>
            <a:r>
              <a:rPr lang="zh-CN" altLang="en-US" b="1" dirty="0" smtClean="0"/>
              <a:t>传输差错可以控制，差错编码。</a:t>
            </a:r>
          </a:p>
          <a:p>
            <a:pPr eaLnBrk="1" hangingPunct="1">
              <a:lnSpc>
                <a:spcPts val="4400"/>
              </a:lnSpc>
              <a:spcBef>
                <a:spcPts val="0"/>
              </a:spcBef>
            </a:pPr>
            <a:r>
              <a:rPr lang="zh-CN" altLang="en-US" b="1" dirty="0" smtClean="0"/>
              <a:t>采用</a:t>
            </a:r>
            <a:r>
              <a:rPr lang="en-US" altLang="zh-CN" b="1" dirty="0" smtClean="0"/>
              <a:t>DSP</a:t>
            </a:r>
            <a:r>
              <a:rPr lang="zh-CN" altLang="en-US" b="1" dirty="0" smtClean="0"/>
              <a:t>技术易于处理。</a:t>
            </a:r>
          </a:p>
          <a:p>
            <a:pPr eaLnBrk="1" hangingPunct="1">
              <a:lnSpc>
                <a:spcPts val="4400"/>
              </a:lnSpc>
              <a:spcBef>
                <a:spcPts val="0"/>
              </a:spcBef>
            </a:pPr>
            <a:r>
              <a:rPr lang="zh-CN" altLang="en-US" b="1" dirty="0" smtClean="0"/>
              <a:t>信息易于加密。</a:t>
            </a:r>
          </a:p>
          <a:p>
            <a:pPr eaLnBrk="1" hangingPunct="1">
              <a:lnSpc>
                <a:spcPts val="4400"/>
              </a:lnSpc>
              <a:spcBef>
                <a:spcPts val="0"/>
              </a:spcBef>
            </a:pPr>
            <a:r>
              <a:rPr lang="zh-CN" altLang="en-US" b="1" dirty="0" smtClean="0"/>
              <a:t>数字通信可综合传递各种消息。</a:t>
            </a:r>
          </a:p>
        </p:txBody>
      </p:sp>
      <p:sp>
        <p:nvSpPr>
          <p:cNvPr id="3994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E9D22105-FCF7-4FCB-BB34-C72A36D395B1}" type="slidenum">
              <a:rPr lang="en-US" altLang="zh-CN" sz="1000"/>
              <a:pPr>
                <a:spcBef>
                  <a:spcPct val="0"/>
                </a:spcBef>
                <a:buClrTx/>
                <a:buSzTx/>
                <a:buFontTx/>
                <a:buNone/>
              </a:pPr>
              <a:t>44</a:t>
            </a:fld>
            <a:endParaRPr lang="en-US" altLang="zh-CN" sz="1000"/>
          </a:p>
        </p:txBody>
      </p:sp>
      <p:pic>
        <p:nvPicPr>
          <p:cNvPr id="2" name="图片 1"/>
          <p:cNvPicPr>
            <a:picLocks noChangeAspect="1"/>
          </p:cNvPicPr>
          <p:nvPr/>
        </p:nvPicPr>
        <p:blipFill rotWithShape="1">
          <a:blip r:embed="rId2"/>
          <a:srcRect l="7517" t="10287" r="4782" b="8417"/>
          <a:stretch/>
        </p:blipFill>
        <p:spPr>
          <a:xfrm>
            <a:off x="1979712" y="4077072"/>
            <a:ext cx="5528356" cy="24482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421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4215">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4215">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4215">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9421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5"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518919" y="255042"/>
            <a:ext cx="4618856" cy="868958"/>
          </a:xfrm>
        </p:spPr>
        <p:txBody>
          <a:bodyPr/>
          <a:lstStyle/>
          <a:p>
            <a:pPr eaLnBrk="1" hangingPunct="1"/>
            <a:r>
              <a:rPr lang="zh-CN" altLang="en-US" sz="4000" dirty="0" smtClean="0">
                <a:latin typeface="微软雅黑" panose="020B0503020204020204" pitchFamily="34" charset="-122"/>
                <a:ea typeface="微软雅黑" panose="020B0503020204020204" pitchFamily="34" charset="-122"/>
              </a:rPr>
              <a:t>数字通信的缺点</a:t>
            </a:r>
          </a:p>
        </p:txBody>
      </p:sp>
      <p:sp>
        <p:nvSpPr>
          <p:cNvPr id="99332" name="Rectangle 4"/>
          <p:cNvSpPr>
            <a:spLocks noGrp="1" noChangeArrowheads="1"/>
          </p:cNvSpPr>
          <p:nvPr>
            <p:ph idx="1"/>
          </p:nvPr>
        </p:nvSpPr>
        <p:spPr>
          <a:xfrm>
            <a:off x="539552" y="1628800"/>
            <a:ext cx="7992888" cy="4114800"/>
          </a:xfrm>
        </p:spPr>
        <p:txBody>
          <a:bodyPr/>
          <a:lstStyle/>
          <a:p>
            <a:pPr eaLnBrk="1" hangingPunct="1">
              <a:lnSpc>
                <a:spcPts val="4400"/>
              </a:lnSpc>
            </a:pPr>
            <a:r>
              <a:rPr lang="zh-CN" altLang="en-US" b="1" dirty="0" smtClean="0"/>
              <a:t>数字通信的许多优点都是用比模拟通信占据更宽的系统频带而换得的。</a:t>
            </a:r>
            <a:endParaRPr lang="en-US" altLang="zh-CN" b="1" dirty="0" smtClean="0"/>
          </a:p>
          <a:p>
            <a:pPr marL="0" indent="0" eaLnBrk="1" hangingPunct="1">
              <a:buNone/>
            </a:pPr>
            <a:endParaRPr lang="zh-CN" altLang="en-US" sz="800" b="1" dirty="0" smtClean="0"/>
          </a:p>
          <a:p>
            <a:pPr eaLnBrk="1" hangingPunct="1">
              <a:lnSpc>
                <a:spcPts val="4400"/>
              </a:lnSpc>
            </a:pPr>
            <a:r>
              <a:rPr lang="zh-CN" altLang="en-US" b="1" dirty="0" smtClean="0"/>
              <a:t>例如：对于一路模拟电话通常只占据</a:t>
            </a:r>
            <a:r>
              <a:rPr lang="en-US" altLang="zh-CN" b="1" dirty="0" smtClean="0"/>
              <a:t>4KHz</a:t>
            </a:r>
            <a:r>
              <a:rPr lang="zh-CN" altLang="en-US" b="1" dirty="0" smtClean="0"/>
              <a:t>带宽，而一路传输质量相同的数字电话如</a:t>
            </a:r>
            <a:r>
              <a:rPr lang="en-US" altLang="zh-CN" b="1" dirty="0" smtClean="0"/>
              <a:t>PCM</a:t>
            </a:r>
            <a:r>
              <a:rPr lang="zh-CN" altLang="en-US" b="1" dirty="0" smtClean="0"/>
              <a:t>要占据</a:t>
            </a:r>
            <a:r>
              <a:rPr lang="en-US" altLang="zh-CN" b="1" dirty="0" smtClean="0"/>
              <a:t>64KHz</a:t>
            </a:r>
            <a:r>
              <a:rPr lang="zh-CN" altLang="en-US" b="1" dirty="0" smtClean="0"/>
              <a:t>带宽。</a:t>
            </a:r>
          </a:p>
        </p:txBody>
      </p:sp>
      <p:sp>
        <p:nvSpPr>
          <p:cNvPr id="4403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2C7F3A8E-DC55-4B7A-B3CD-30E768C8831F}" type="slidenum">
              <a:rPr lang="en-US" altLang="zh-CN" sz="1000"/>
              <a:pPr>
                <a:spcBef>
                  <a:spcPct val="0"/>
                </a:spcBef>
                <a:buClrTx/>
                <a:buSzTx/>
                <a:buFontTx/>
                <a:buNone/>
              </a:pPr>
              <a:t>45</a:t>
            </a:fld>
            <a:endParaRPr lang="en-US" altLang="zh-CN"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9933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9332">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2" grpId="0" build="p"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xfrm>
            <a:off x="251520" y="0"/>
            <a:ext cx="7793038" cy="1143001"/>
          </a:xfrm>
        </p:spPr>
        <p:txBody>
          <a:bodyPr/>
          <a:lstStyle/>
          <a:p>
            <a:r>
              <a:rPr lang="zh-CN" altLang="en-US" sz="3600" dirty="0" smtClean="0">
                <a:latin typeface="微软雅黑" panose="020B0503020204020204" pitchFamily="34" charset="-122"/>
                <a:ea typeface="微软雅黑" panose="020B0503020204020204" pitchFamily="34" charset="-122"/>
              </a:rPr>
              <a:t>通信电路（模拟）和数字电路的差别</a:t>
            </a:r>
          </a:p>
        </p:txBody>
      </p:sp>
      <p:graphicFrame>
        <p:nvGraphicFramePr>
          <p:cNvPr id="196611" name="Group 3"/>
          <p:cNvGraphicFramePr>
            <a:graphicFrameLocks noGrp="1"/>
          </p:cNvGraphicFramePr>
          <p:nvPr>
            <p:ph idx="1"/>
          </p:nvPr>
        </p:nvGraphicFramePr>
        <p:xfrm>
          <a:off x="250825" y="1844675"/>
          <a:ext cx="8305800" cy="3097214"/>
        </p:xfrm>
        <a:graphic>
          <a:graphicData uri="http://schemas.openxmlformats.org/drawingml/2006/table">
            <a:tbl>
              <a:tblPr/>
              <a:tblGrid>
                <a:gridCol w="1511300">
                  <a:extLst>
                    <a:ext uri="{9D8B030D-6E8A-4147-A177-3AD203B41FA5}">
                      <a16:colId xmlns:a16="http://schemas.microsoft.com/office/drawing/2014/main" val="20000"/>
                    </a:ext>
                  </a:extLst>
                </a:gridCol>
                <a:gridCol w="3240088">
                  <a:extLst>
                    <a:ext uri="{9D8B030D-6E8A-4147-A177-3AD203B41FA5}">
                      <a16:colId xmlns:a16="http://schemas.microsoft.com/office/drawing/2014/main" val="20001"/>
                    </a:ext>
                  </a:extLst>
                </a:gridCol>
                <a:gridCol w="3554412">
                  <a:extLst>
                    <a:ext uri="{9D8B030D-6E8A-4147-A177-3AD203B41FA5}">
                      <a16:colId xmlns:a16="http://schemas.microsoft.com/office/drawing/2014/main" val="20002"/>
                    </a:ext>
                  </a:extLst>
                </a:gridCol>
              </a:tblGrid>
              <a:tr h="720725">
                <a:tc>
                  <a:txBody>
                    <a:bodyPr/>
                    <a:lstStyle/>
                    <a:p>
                      <a:pPr marL="0" marR="0" lvl="0" indent="0" algn="l"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endParaRPr kumimoji="1" lang="zh-CN" altLang="en-US" sz="2800" b="0" i="0" u="none" strike="noStrike" cap="none" normalizeH="0" baseline="0" smtClean="0">
                        <a:ln>
                          <a:noFill/>
                        </a:ln>
                        <a:solidFill>
                          <a:schemeClr val="tx1"/>
                        </a:solidFill>
                        <a:effectLst/>
                        <a:latin typeface="Tahoma" pitchFamily="34" charset="0"/>
                        <a:ea typeface="宋体" pitchFamily="2" charset="-122"/>
                      </a:endParaRP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800" b="1" i="0" u="none" strike="noStrike" cap="none" normalizeH="0" baseline="0" smtClean="0">
                          <a:ln>
                            <a:noFill/>
                          </a:ln>
                          <a:solidFill>
                            <a:schemeClr val="tx1"/>
                          </a:solidFill>
                          <a:effectLst/>
                          <a:latin typeface="Tahoma" pitchFamily="34" charset="0"/>
                          <a:ea typeface="宋体" pitchFamily="2" charset="-122"/>
                        </a:rPr>
                        <a:t>射频电路</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800" b="1" i="0" u="none" strike="noStrike" cap="none" normalizeH="0" baseline="0" smtClean="0">
                          <a:ln>
                            <a:noFill/>
                          </a:ln>
                          <a:solidFill>
                            <a:schemeClr val="tx1"/>
                          </a:solidFill>
                          <a:effectLst/>
                          <a:latin typeface="Tahoma" pitchFamily="34" charset="0"/>
                          <a:ea typeface="宋体" pitchFamily="2" charset="-122"/>
                        </a:rPr>
                        <a:t>数字电路</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0"/>
                  </a:ext>
                </a:extLst>
              </a:tr>
              <a:tr h="635000">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阻抗</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低（典型</a:t>
                      </a: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50</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欧）</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ahoma" pitchFamily="34" charset="0"/>
                          <a:ea typeface="宋体" pitchFamily="2" charset="-122"/>
                        </a:rPr>
                        <a:t>高（理想情况为无穷大）</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1"/>
                  </a:ext>
                </a:extLst>
              </a:tr>
              <a:tr h="58896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ahoma" pitchFamily="34" charset="0"/>
                          <a:ea typeface="宋体" pitchFamily="2" charset="-122"/>
                        </a:rPr>
                        <a:t>阻抗匹配</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ahoma" pitchFamily="34" charset="0"/>
                          <a:ea typeface="宋体" pitchFamily="2" charset="-122"/>
                        </a:rPr>
                        <a:t>很重要</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ahoma" pitchFamily="34" charset="0"/>
                          <a:ea typeface="宋体" pitchFamily="2" charset="-122"/>
                        </a:rPr>
                        <a:t>一般不考虑</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2"/>
                  </a:ext>
                </a:extLst>
              </a:tr>
              <a:tr h="57626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ahoma" pitchFamily="34" charset="0"/>
                          <a:ea typeface="宋体" pitchFamily="2" charset="-122"/>
                        </a:rPr>
                        <a:t>电流</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大（</a:t>
                      </a: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mA</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小（</a:t>
                      </a: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uA</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3"/>
                  </a:ext>
                </a:extLst>
              </a:tr>
              <a:tr h="576263">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ahoma" pitchFamily="34" charset="0"/>
                          <a:ea typeface="宋体" pitchFamily="2" charset="-122"/>
                        </a:rPr>
                        <a:t>传输类型</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功率（</a:t>
                      </a: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W</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a:t>
                      </a:r>
                      <a:r>
                        <a:rPr kumimoji="1" lang="en-US" altLang="zh-CN" sz="2400" b="1" i="0" u="none" strike="noStrike" cap="none" normalizeH="0" baseline="0" smtClean="0">
                          <a:ln>
                            <a:noFill/>
                          </a:ln>
                          <a:solidFill>
                            <a:schemeClr val="tx1"/>
                          </a:solidFill>
                          <a:effectLst/>
                          <a:latin typeface="Times New Roman" pitchFamily="18" charset="0"/>
                          <a:ea typeface="宋体" pitchFamily="2" charset="-122"/>
                        </a:rPr>
                        <a:t>dBm</a:t>
                      </a: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tc>
                  <a:txBody>
                    <a:bodyPr/>
                    <a:lstStyle/>
                    <a:p>
                      <a:pPr marL="0" marR="0" lvl="0" indent="0" algn="ctr" defTabSz="914400" rtl="0" eaLnBrk="0" fontAlgn="base" latinLnBrk="0" hangingPunct="0">
                        <a:lnSpc>
                          <a:spcPct val="100000"/>
                        </a:lnSpc>
                        <a:spcBef>
                          <a:spcPct val="20000"/>
                        </a:spcBef>
                        <a:spcAft>
                          <a:spcPct val="0"/>
                        </a:spcAft>
                        <a:buClr>
                          <a:schemeClr val="folHlink"/>
                        </a:buClr>
                        <a:buSzPct val="60000"/>
                        <a:buFont typeface="Wingdings" pitchFamily="2" charset="2"/>
                        <a:buNone/>
                        <a:tabLst/>
                      </a:pPr>
                      <a:r>
                        <a:rPr kumimoji="1" lang="zh-CN" altLang="en-US" sz="2400" b="1" i="0" u="none" strike="noStrike" cap="none" normalizeH="0" baseline="0" smtClean="0">
                          <a:ln>
                            <a:noFill/>
                          </a:ln>
                          <a:solidFill>
                            <a:schemeClr val="tx1"/>
                          </a:solidFill>
                          <a:effectLst/>
                          <a:latin typeface="Times New Roman" pitchFamily="18" charset="0"/>
                          <a:ea typeface="宋体" pitchFamily="2" charset="-122"/>
                        </a:rPr>
                        <a:t>状态（电压）</a:t>
                      </a:r>
                    </a:p>
                  </a:txBody>
                  <a:tcPr horzOverflow="overflow">
                    <a:lnL w="12700" cap="flat" cmpd="sng" algn="ctr">
                      <a:solidFill>
                        <a:schemeClr val="tx1"/>
                      </a:solidFill>
                      <a:prstDash val="solid"/>
                      <a:round/>
                      <a:headEnd type="none" w="med" len="med"/>
                      <a:tailEnd type="none" w="med" len="lg"/>
                    </a:lnL>
                    <a:lnR w="12700" cap="flat" cmpd="sng" algn="ctr">
                      <a:solidFill>
                        <a:schemeClr val="tx1"/>
                      </a:solidFill>
                      <a:prstDash val="solid"/>
                      <a:round/>
                      <a:headEnd type="none" w="med" len="med"/>
                      <a:tailEnd type="none" w="med" len="lg"/>
                    </a:lnR>
                    <a:lnT w="12700" cap="flat" cmpd="sng" algn="ctr">
                      <a:solidFill>
                        <a:schemeClr val="tx1"/>
                      </a:solidFill>
                      <a:prstDash val="solid"/>
                      <a:round/>
                      <a:headEnd type="none" w="med" len="med"/>
                      <a:tailEnd type="none" w="med" len="lg"/>
                    </a:lnT>
                    <a:lnB w="12700" cap="flat" cmpd="sng" algn="ctr">
                      <a:solidFill>
                        <a:schemeClr val="tx1"/>
                      </a:solidFill>
                      <a:prstDash val="solid"/>
                      <a:round/>
                      <a:headEnd type="none" w="med" len="med"/>
                      <a:tailEnd type="none" w="med" len="lg"/>
                    </a:lnB>
                    <a:lnTlToBr>
                      <a:noFill/>
                    </a:lnTlToBr>
                    <a:lnBlToTr>
                      <a:noFill/>
                    </a:lnBlToTr>
                    <a:noFill/>
                  </a:tcPr>
                </a:tc>
                <a:extLst>
                  <a:ext uri="{0D108BD9-81ED-4DB2-BD59-A6C34878D82A}">
                    <a16:rowId xmlns:a16="http://schemas.microsoft.com/office/drawing/2014/main" val="10004"/>
                  </a:ext>
                </a:extLst>
              </a:tr>
            </a:tbl>
          </a:graphicData>
        </a:graphic>
      </p:graphicFrame>
      <p:sp>
        <p:nvSpPr>
          <p:cNvPr id="2" name="灯片编号占位符 1"/>
          <p:cNvSpPr>
            <a:spLocks noGrp="1"/>
          </p:cNvSpPr>
          <p:nvPr>
            <p:ph type="sldNum" sz="quarter" idx="12"/>
          </p:nvPr>
        </p:nvSpPr>
        <p:spPr/>
        <p:txBody>
          <a:bodyPr/>
          <a:lstStyle/>
          <a:p>
            <a:fld id="{3879ABDF-0905-434E-BB07-BCBC50EC7BA2}" type="slidenum">
              <a:rPr lang="zh-CN" altLang="en-US" smtClean="0"/>
              <a:pPr/>
              <a:t>46</a:t>
            </a:fld>
            <a:endParaRPr lang="en-US" altLang="zh-CN"/>
          </a:p>
        </p:txBody>
      </p:sp>
    </p:spTree>
    <p:extLst>
      <p:ext uri="{BB962C8B-B14F-4D97-AF65-F5344CB8AC3E}">
        <p14:creationId xmlns:p14="http://schemas.microsoft.com/office/powerpoint/2010/main" val="534863853"/>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a:xfrm>
            <a:off x="1042988" y="-171450"/>
            <a:ext cx="7793037" cy="1143000"/>
          </a:xfrm>
        </p:spPr>
        <p:txBody>
          <a:bodyPr/>
          <a:lstStyle/>
          <a:p>
            <a:r>
              <a:rPr lang="zh-CN" altLang="en-US" sz="3600" dirty="0" smtClean="0">
                <a:latin typeface="微软雅黑" panose="020B0503020204020204" pitchFamily="34" charset="-122"/>
                <a:ea typeface="微软雅黑" panose="020B0503020204020204" pitchFamily="34" charset="-122"/>
              </a:rPr>
              <a:t>通信电子线路简介</a:t>
            </a:r>
          </a:p>
        </p:txBody>
      </p:sp>
      <p:sp>
        <p:nvSpPr>
          <p:cNvPr id="3" name="内容占位符 2"/>
          <p:cNvSpPr>
            <a:spLocks/>
          </p:cNvSpPr>
          <p:nvPr/>
        </p:nvSpPr>
        <p:spPr bwMode="auto">
          <a:xfrm>
            <a:off x="251520" y="1124744"/>
            <a:ext cx="8351838"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a:lnSpc>
                <a:spcPts val="4000"/>
              </a:lnSpc>
              <a:spcBef>
                <a:spcPct val="0"/>
              </a:spcBef>
              <a:buClr>
                <a:schemeClr val="folHlink"/>
              </a:buClr>
              <a:buSzPct val="60000"/>
              <a:buFont typeface="Wingdings" panose="05000000000000000000" pitchFamily="2" charset="2"/>
              <a:buChar char="n"/>
            </a:pPr>
            <a:r>
              <a:rPr lang="zh-CN" altLang="en-US" sz="2400" dirty="0"/>
              <a:t>集总电路（</a:t>
            </a:r>
            <a:r>
              <a:rPr lang="en-US" altLang="zh-CN" sz="2400" dirty="0"/>
              <a:t>Lumped circuit</a:t>
            </a:r>
            <a:r>
              <a:rPr lang="zh-CN" altLang="en-US" sz="2400" dirty="0"/>
              <a:t>）：在一般的电路分析中，电路的所有参数，如阻抗、容抗、感抗都集中于空间的各个点上、各个元件上，各点之间的信号是瞬间传递的，这种理想化的电路模型称为集总电路。</a:t>
            </a:r>
            <a:r>
              <a:rPr lang="zh-CN" altLang="en-US" b="0" dirty="0"/>
              <a:t> </a:t>
            </a:r>
            <a:endParaRPr lang="zh-CN" altLang="en-US" dirty="0"/>
          </a:p>
          <a:p>
            <a:pPr algn="just">
              <a:lnSpc>
                <a:spcPts val="4000"/>
              </a:lnSpc>
              <a:spcBef>
                <a:spcPct val="0"/>
              </a:spcBef>
              <a:buClr>
                <a:schemeClr val="folHlink"/>
              </a:buClr>
              <a:buSzPct val="60000"/>
              <a:buFont typeface="Wingdings" panose="05000000000000000000" pitchFamily="2" charset="2"/>
              <a:buNone/>
            </a:pPr>
            <a:r>
              <a:rPr lang="en-US" altLang="zh-CN" sz="3200" b="0" dirty="0"/>
              <a:t>      </a:t>
            </a:r>
            <a:r>
              <a:rPr lang="en-US" altLang="zh-CN" sz="2400" dirty="0"/>
              <a:t>a) </a:t>
            </a:r>
            <a:r>
              <a:rPr lang="zh-CN" altLang="en-US" sz="2400" dirty="0"/>
              <a:t>集总元件的基本条件       </a:t>
            </a:r>
            <a:r>
              <a:rPr lang="en-US" altLang="zh-CN" sz="2400" dirty="0"/>
              <a:t>&lt;0.1</a:t>
            </a:r>
            <a:r>
              <a:rPr lang="el-GR" altLang="zh-CN" sz="2400" dirty="0">
                <a:cs typeface="Times New Roman" panose="02020603050405020304" pitchFamily="18" charset="0"/>
              </a:rPr>
              <a:t>λ</a:t>
            </a:r>
            <a:r>
              <a:rPr lang="en-US" altLang="zh-CN" sz="2400" baseline="-25000" dirty="0">
                <a:cs typeface="Times New Roman" panose="02020603050405020304" pitchFamily="18" charset="0"/>
              </a:rPr>
              <a:t>0</a:t>
            </a:r>
            <a:endParaRPr lang="en-US" altLang="zh-CN" sz="2400" baseline="-25000" dirty="0"/>
          </a:p>
          <a:p>
            <a:pPr algn="just">
              <a:lnSpc>
                <a:spcPts val="4000"/>
              </a:lnSpc>
              <a:spcBef>
                <a:spcPct val="0"/>
              </a:spcBef>
              <a:buClr>
                <a:schemeClr val="folHlink"/>
              </a:buClr>
              <a:buSzPct val="60000"/>
              <a:buFont typeface="Wingdings" panose="05000000000000000000" pitchFamily="2" charset="2"/>
              <a:buNone/>
            </a:pPr>
            <a:r>
              <a:rPr lang="en-US" altLang="zh-CN" sz="2400" dirty="0"/>
              <a:t>        b)</a:t>
            </a:r>
            <a:r>
              <a:rPr lang="zh-CN" altLang="en-US" sz="2400" dirty="0"/>
              <a:t>集总元件基本表述方法</a:t>
            </a:r>
            <a:endParaRPr lang="en-US" altLang="zh-CN" sz="2400" dirty="0"/>
          </a:p>
          <a:p>
            <a:pPr algn="just">
              <a:lnSpc>
                <a:spcPts val="4000"/>
              </a:lnSpc>
              <a:spcBef>
                <a:spcPct val="0"/>
              </a:spcBef>
              <a:buClr>
                <a:schemeClr val="folHlink"/>
              </a:buClr>
              <a:buSzPct val="60000"/>
              <a:buFont typeface="Wingdings" panose="05000000000000000000" pitchFamily="2" charset="2"/>
              <a:buNone/>
            </a:pPr>
            <a:r>
              <a:rPr lang="zh-CN" altLang="en-US" sz="2400" dirty="0"/>
              <a:t>              </a:t>
            </a:r>
            <a:r>
              <a:rPr lang="zh-CN" altLang="en-US" sz="2400" dirty="0">
                <a:cs typeface="Times New Roman" panose="02020603050405020304" pitchFamily="18" charset="0"/>
              </a:rPr>
              <a:t>电阻   </a:t>
            </a:r>
            <a:r>
              <a:rPr lang="en-US" altLang="zh-CN" sz="2400" dirty="0">
                <a:cs typeface="Times New Roman" panose="02020603050405020304" pitchFamily="18" charset="0"/>
              </a:rPr>
              <a:t>R</a:t>
            </a:r>
            <a:r>
              <a:rPr lang="zh-CN" altLang="en-US" sz="2400" dirty="0">
                <a:cs typeface="Times New Roman" panose="02020603050405020304" pitchFamily="18" charset="0"/>
              </a:rPr>
              <a:t>＝</a:t>
            </a:r>
            <a:r>
              <a:rPr lang="en-US" altLang="zh-CN" sz="2400" i="1" dirty="0">
                <a:cs typeface="Times New Roman" panose="02020603050405020304" pitchFamily="18" charset="0"/>
              </a:rPr>
              <a:t>R</a:t>
            </a:r>
            <a:r>
              <a:rPr lang="en-US" altLang="zh-CN" sz="2400" i="1" baseline="-25000" dirty="0">
                <a:cs typeface="Times New Roman" panose="02020603050405020304" pitchFamily="18" charset="0"/>
              </a:rPr>
              <a:t>0</a:t>
            </a:r>
          </a:p>
          <a:p>
            <a:pPr algn="just">
              <a:lnSpc>
                <a:spcPts val="4000"/>
              </a:lnSpc>
              <a:spcBef>
                <a:spcPct val="0"/>
              </a:spcBef>
              <a:buClr>
                <a:schemeClr val="folHlink"/>
              </a:buClr>
              <a:buSzPct val="60000"/>
              <a:buFont typeface="Wingdings" panose="05000000000000000000" pitchFamily="2" charset="2"/>
              <a:buNone/>
            </a:pPr>
            <a:r>
              <a:rPr lang="en-US" altLang="zh-CN" sz="2400" dirty="0">
                <a:cs typeface="Times New Roman" panose="02020603050405020304" pitchFamily="18" charset="0"/>
              </a:rPr>
              <a:t>              </a:t>
            </a:r>
            <a:r>
              <a:rPr lang="zh-CN" altLang="en-US" sz="2400" dirty="0">
                <a:cs typeface="Times New Roman" panose="02020603050405020304" pitchFamily="18" charset="0"/>
              </a:rPr>
              <a:t>电感   </a:t>
            </a:r>
            <a:r>
              <a:rPr lang="en-US" altLang="zh-CN" sz="2400" dirty="0">
                <a:cs typeface="Times New Roman" panose="02020603050405020304" pitchFamily="18" charset="0"/>
              </a:rPr>
              <a:t>X</a:t>
            </a:r>
            <a:r>
              <a:rPr lang="en-US" altLang="zh-CN" sz="2400" baseline="-25000" dirty="0">
                <a:cs typeface="Times New Roman" panose="02020603050405020304" pitchFamily="18" charset="0"/>
              </a:rPr>
              <a:t>L</a:t>
            </a:r>
            <a:r>
              <a:rPr lang="zh-CN" altLang="en-US" sz="2400" dirty="0">
                <a:cs typeface="Times New Roman" panose="02020603050405020304" pitchFamily="18" charset="0"/>
              </a:rPr>
              <a:t>＝</a:t>
            </a:r>
            <a:r>
              <a:rPr lang="el-GR" altLang="zh-CN" sz="2400" i="1" dirty="0">
                <a:cs typeface="Times New Roman" panose="02020603050405020304" pitchFamily="18" charset="0"/>
              </a:rPr>
              <a:t>ω</a:t>
            </a:r>
            <a:r>
              <a:rPr lang="en-US" altLang="zh-CN" sz="2400" i="1" dirty="0">
                <a:cs typeface="Times New Roman" panose="02020603050405020304" pitchFamily="18" charset="0"/>
              </a:rPr>
              <a:t>L</a:t>
            </a:r>
          </a:p>
          <a:p>
            <a:pPr algn="just">
              <a:lnSpc>
                <a:spcPts val="4000"/>
              </a:lnSpc>
              <a:spcBef>
                <a:spcPct val="0"/>
              </a:spcBef>
              <a:buClr>
                <a:schemeClr val="folHlink"/>
              </a:buClr>
              <a:buSzPct val="60000"/>
              <a:buFont typeface="Wingdings" panose="05000000000000000000" pitchFamily="2" charset="2"/>
              <a:buNone/>
            </a:pPr>
            <a:r>
              <a:rPr lang="en-US" altLang="zh-CN" sz="2400" dirty="0">
                <a:cs typeface="Times New Roman" panose="02020603050405020304" pitchFamily="18" charset="0"/>
              </a:rPr>
              <a:t>              </a:t>
            </a:r>
            <a:r>
              <a:rPr lang="zh-CN" altLang="en-US" sz="2400" dirty="0">
                <a:cs typeface="Times New Roman" panose="02020603050405020304" pitchFamily="18" charset="0"/>
              </a:rPr>
              <a:t>电容   </a:t>
            </a:r>
            <a:r>
              <a:rPr lang="en-US" altLang="zh-CN" sz="2400" dirty="0">
                <a:cs typeface="Times New Roman" panose="02020603050405020304" pitchFamily="18" charset="0"/>
              </a:rPr>
              <a:t>X</a:t>
            </a:r>
            <a:r>
              <a:rPr lang="en-US" altLang="zh-CN" sz="2400" baseline="-25000" dirty="0">
                <a:cs typeface="Times New Roman" panose="02020603050405020304" pitchFamily="18" charset="0"/>
              </a:rPr>
              <a:t>C</a:t>
            </a:r>
            <a:r>
              <a:rPr lang="en-US" altLang="zh-CN" sz="2400" dirty="0">
                <a:cs typeface="Times New Roman" panose="02020603050405020304" pitchFamily="18" charset="0"/>
              </a:rPr>
              <a:t>=1/</a:t>
            </a:r>
            <a:r>
              <a:rPr lang="el-GR" altLang="zh-CN" sz="2400" dirty="0">
                <a:cs typeface="Times New Roman" panose="02020603050405020304" pitchFamily="18" charset="0"/>
              </a:rPr>
              <a:t> </a:t>
            </a:r>
            <a:r>
              <a:rPr lang="en-US" altLang="zh-CN" sz="2400" dirty="0">
                <a:cs typeface="Times New Roman" panose="02020603050405020304" pitchFamily="18" charset="0"/>
              </a:rPr>
              <a:t>(</a:t>
            </a:r>
            <a:r>
              <a:rPr lang="el-GR" altLang="zh-CN" sz="2400" i="1" dirty="0">
                <a:cs typeface="Times New Roman" panose="02020603050405020304" pitchFamily="18" charset="0"/>
              </a:rPr>
              <a:t>ω</a:t>
            </a:r>
            <a:r>
              <a:rPr lang="en-US" altLang="zh-CN" sz="2400" i="1" dirty="0">
                <a:cs typeface="Times New Roman" panose="02020603050405020304" pitchFamily="18" charset="0"/>
              </a:rPr>
              <a:t>C</a:t>
            </a:r>
            <a:r>
              <a:rPr lang="en-US" altLang="zh-CN" sz="2400" dirty="0">
                <a:cs typeface="Times New Roman" panose="02020603050405020304" pitchFamily="18" charset="0"/>
              </a:rPr>
              <a:t>)</a:t>
            </a:r>
            <a:endParaRPr lang="en-US" altLang="zh-CN" sz="2400" dirty="0"/>
          </a:p>
          <a:p>
            <a:pPr algn="just">
              <a:lnSpc>
                <a:spcPts val="4000"/>
              </a:lnSpc>
              <a:spcBef>
                <a:spcPct val="0"/>
              </a:spcBef>
              <a:buClr>
                <a:schemeClr val="folHlink"/>
              </a:buClr>
              <a:buSzPct val="60000"/>
              <a:buFont typeface="Wingdings" panose="05000000000000000000" pitchFamily="2" charset="2"/>
              <a:buNone/>
            </a:pPr>
            <a:r>
              <a:rPr lang="en-US" altLang="zh-CN" sz="2400" dirty="0"/>
              <a:t>        c)</a:t>
            </a:r>
            <a:r>
              <a:rPr lang="zh-CN" altLang="en-US" sz="2400" dirty="0"/>
              <a:t>系统分析方法？</a:t>
            </a:r>
            <a:endParaRPr lang="en-US" altLang="zh-CN" sz="2400" dirty="0"/>
          </a:p>
          <a:p>
            <a:pPr algn="just">
              <a:lnSpc>
                <a:spcPct val="90000"/>
              </a:lnSpc>
              <a:spcBef>
                <a:spcPct val="20000"/>
              </a:spcBef>
              <a:buClr>
                <a:schemeClr val="folHlink"/>
              </a:buClr>
              <a:buSzPct val="60000"/>
              <a:buFont typeface="Wingdings" panose="05000000000000000000" pitchFamily="2" charset="2"/>
              <a:buNone/>
            </a:pPr>
            <a:endParaRPr lang="en-US" altLang="zh-CN" sz="2400" dirty="0"/>
          </a:p>
          <a:p>
            <a:pPr algn="l">
              <a:lnSpc>
                <a:spcPct val="90000"/>
              </a:lnSpc>
              <a:spcBef>
                <a:spcPct val="20000"/>
              </a:spcBef>
              <a:buClr>
                <a:schemeClr val="folHlink"/>
              </a:buClr>
              <a:buSzPct val="60000"/>
              <a:buFont typeface="Wingdings" panose="05000000000000000000" pitchFamily="2" charset="2"/>
              <a:buChar char="n"/>
            </a:pPr>
            <a:endParaRPr lang="zh-CN" altLang="en-US" sz="2400" dirty="0"/>
          </a:p>
        </p:txBody>
      </p:sp>
      <p:sp>
        <p:nvSpPr>
          <p:cNvPr id="153607" name="Text Box 7"/>
          <p:cNvSpPr txBox="1">
            <a:spLocks noChangeArrowheads="1"/>
          </p:cNvSpPr>
          <p:nvPr/>
        </p:nvSpPr>
        <p:spPr bwMode="auto">
          <a:xfrm>
            <a:off x="3390900" y="5791200"/>
            <a:ext cx="30972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99"/>
                </a:solidFill>
              </a:rPr>
              <a:t>基尔霍夫定律</a:t>
            </a:r>
          </a:p>
        </p:txBody>
      </p:sp>
      <p:sp>
        <p:nvSpPr>
          <p:cNvPr id="2" name="灯片编号占位符 1"/>
          <p:cNvSpPr>
            <a:spLocks noGrp="1"/>
          </p:cNvSpPr>
          <p:nvPr>
            <p:ph type="sldNum" sz="quarter" idx="12"/>
          </p:nvPr>
        </p:nvSpPr>
        <p:spPr/>
        <p:txBody>
          <a:bodyPr/>
          <a:lstStyle/>
          <a:p>
            <a:fld id="{B06CE541-CC2A-4B5C-ACD1-E8DFDB7D0F7E}" type="slidenum">
              <a:rPr lang="zh-CN" altLang="en-US" smtClean="0"/>
              <a:pPr/>
              <a:t>47</a:t>
            </a:fld>
            <a:endParaRPr lang="en-US" altLang="zh-CN"/>
          </a:p>
        </p:txBody>
      </p:sp>
      <p:sp>
        <p:nvSpPr>
          <p:cNvPr id="6" name="文本框 5"/>
          <p:cNvSpPr txBox="1"/>
          <p:nvPr/>
        </p:nvSpPr>
        <p:spPr>
          <a:xfrm>
            <a:off x="4753000" y="4060071"/>
            <a:ext cx="3600400" cy="1200329"/>
          </a:xfrm>
          <a:prstGeom prst="rect">
            <a:avLst/>
          </a:prstGeom>
          <a:solidFill>
            <a:schemeClr val="accent2">
              <a:lumMod val="20000"/>
              <a:lumOff val="80000"/>
            </a:schemeClr>
          </a:solidFill>
          <a:ln>
            <a:solidFill>
              <a:schemeClr val="accent2">
                <a:lumMod val="20000"/>
                <a:lumOff val="80000"/>
              </a:schemeClr>
            </a:solidFill>
          </a:ln>
          <a:effectLst>
            <a:innerShdw blurRad="63500" dist="50800" dir="13500000">
              <a:prstClr val="black">
                <a:alpha val="50000"/>
              </a:prstClr>
            </a:innerShdw>
          </a:effectLst>
        </p:spPr>
        <p:txBody>
          <a:bodyPr wrap="square" rtlCol="0">
            <a:spAutoFit/>
          </a:bodyPr>
          <a:lstStyle/>
          <a:p>
            <a:pPr algn="just"/>
            <a:r>
              <a:rPr lang="el-GR" altLang="zh-CN" sz="2400" b="1" i="1" dirty="0" smtClean="0">
                <a:solidFill>
                  <a:srgbClr val="FF0000"/>
                </a:solidFill>
              </a:rPr>
              <a:t>λ</a:t>
            </a:r>
            <a:r>
              <a:rPr lang="en-US" altLang="zh-CN" sz="2400" b="1" i="1" dirty="0" smtClean="0">
                <a:solidFill>
                  <a:srgbClr val="FF0000"/>
                </a:solidFill>
              </a:rPr>
              <a:t>=c*T=c/f     </a:t>
            </a:r>
          </a:p>
          <a:p>
            <a:pPr algn="just"/>
            <a:r>
              <a:rPr lang="en-US" altLang="zh-CN" sz="2400" b="1" i="1" dirty="0" smtClean="0"/>
              <a:t> </a:t>
            </a:r>
            <a:r>
              <a:rPr lang="en-US" altLang="zh-CN" sz="2400" i="1" dirty="0" smtClean="0"/>
              <a:t>f=10GHz,</a:t>
            </a:r>
            <a:r>
              <a:rPr lang="el-GR" altLang="zh-CN" sz="2400" b="1" i="1" dirty="0"/>
              <a:t> λ</a:t>
            </a:r>
            <a:r>
              <a:rPr lang="en-US" altLang="zh-CN" sz="2400" b="1" i="1" dirty="0" smtClean="0"/>
              <a:t>=0.03m=3cm</a:t>
            </a:r>
          </a:p>
          <a:p>
            <a:pPr algn="just"/>
            <a:r>
              <a:rPr lang="en-US" altLang="zh-CN" sz="2400" i="1" dirty="0" smtClean="0"/>
              <a:t>f=30GHz</a:t>
            </a:r>
            <a:r>
              <a:rPr lang="en-US" altLang="zh-CN" sz="2400" i="1" dirty="0"/>
              <a:t>,</a:t>
            </a:r>
            <a:r>
              <a:rPr lang="el-GR" altLang="zh-CN" sz="2400" b="1" i="1" dirty="0"/>
              <a:t> λ</a:t>
            </a:r>
            <a:r>
              <a:rPr lang="en-US" altLang="zh-CN" sz="2400" b="1" i="1" dirty="0" smtClean="0"/>
              <a:t>=0.01m=1cm</a:t>
            </a:r>
            <a:endParaRPr lang="en-US" altLang="zh-CN" sz="2400" b="1" i="1" dirty="0"/>
          </a:p>
        </p:txBody>
      </p:sp>
    </p:spTree>
    <p:extLst>
      <p:ext uri="{BB962C8B-B14F-4D97-AF65-F5344CB8AC3E}">
        <p14:creationId xmlns:p14="http://schemas.microsoft.com/office/powerpoint/2010/main" val="13584906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1000"/>
                                        <p:tgtEl>
                                          <p:spTgt spid="3">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blinds(horizontal)">
                                      <p:cBhvr>
                                        <p:cTn id="12" dur="500"/>
                                        <p:tgtEl>
                                          <p:spTgt spid="3">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blinds(horizontal)">
                                      <p:cBhvr>
                                        <p:cTn id="17" dur="500"/>
                                        <p:tgtEl>
                                          <p:spTgt spid="3">
                                            <p:txEl>
                                              <p:pRg st="2" end="2"/>
                                            </p:txEl>
                                          </p:spTgt>
                                        </p:tgtEl>
                                      </p:cBhvr>
                                    </p:animEffect>
                                  </p:childTnLst>
                                </p:cTn>
                              </p:par>
                              <p:par>
                                <p:cTn id="18" presetID="3" presetClass="entr" presetSubtype="10" fill="hold"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par>
                                <p:cTn id="21" presetID="3" presetClass="entr" presetSubtype="10"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blinds(horizontal)">
                                      <p:cBhvr>
                                        <p:cTn id="23" dur="500"/>
                                        <p:tgtEl>
                                          <p:spTgt spid="3">
                                            <p:txEl>
                                              <p:pRg st="4" end="4"/>
                                            </p:txEl>
                                          </p:spTgt>
                                        </p:tgtEl>
                                      </p:cBhvr>
                                    </p:animEffect>
                                  </p:childTnLst>
                                </p:cTn>
                              </p:par>
                              <p:par>
                                <p:cTn id="24" presetID="3" presetClass="entr" presetSubtype="10" fill="hold"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blinds(horizontal)">
                                      <p:cBhvr>
                                        <p:cTn id="26" dur="500"/>
                                        <p:tgtEl>
                                          <p:spTgt spid="3">
                                            <p:txEl>
                                              <p:pRg st="5" end="5"/>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 presetClass="entr" presetSubtype="1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blinds(horizontal)">
                                      <p:cBhvr>
                                        <p:cTn id="31" dur="500"/>
                                        <p:tgtEl>
                                          <p:spTgt spid="3">
                                            <p:txEl>
                                              <p:pRg st="6" end="6"/>
                                            </p:txEl>
                                          </p:spTgt>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3" presetClass="entr" presetSubtype="10" fill="hold" nodeType="clickEffect">
                                  <p:stCondLst>
                                    <p:cond delay="0"/>
                                  </p:stCondLst>
                                  <p:childTnLst>
                                    <p:set>
                                      <p:cBhvr>
                                        <p:cTn id="35" dur="1" fill="hold">
                                          <p:stCondLst>
                                            <p:cond delay="0"/>
                                          </p:stCondLst>
                                        </p:cTn>
                                        <p:tgtEl>
                                          <p:spTgt spid="153607">
                                            <p:txEl>
                                              <p:pRg st="0" end="0"/>
                                            </p:txEl>
                                          </p:spTgt>
                                        </p:tgtEl>
                                        <p:attrNameLst>
                                          <p:attrName>style.visibility</p:attrName>
                                        </p:attrNameLst>
                                      </p:cBhvr>
                                      <p:to>
                                        <p:strVal val="visible"/>
                                      </p:to>
                                    </p:set>
                                    <p:animEffect transition="in" filter="blinds(horizontal)">
                                      <p:cBhvr>
                                        <p:cTn id="36" dur="500"/>
                                        <p:tgtEl>
                                          <p:spTgt spid="1536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611560" y="260648"/>
            <a:ext cx="7101408" cy="724942"/>
          </a:xfrm>
        </p:spPr>
        <p:txBody>
          <a:bodyPr/>
          <a:lstStyle/>
          <a:p>
            <a:r>
              <a:rPr lang="zh-CN" altLang="en-US" sz="3600" dirty="0">
                <a:latin typeface="微软雅黑" panose="020B0503020204020204" pitchFamily="34" charset="-122"/>
                <a:ea typeface="微软雅黑" panose="020B0503020204020204" pitchFamily="34" charset="-122"/>
              </a:rPr>
              <a:t>通信电子线路简介</a:t>
            </a:r>
            <a:endParaRPr lang="zh-CN" altLang="en-US" sz="3600" dirty="0" smtClean="0">
              <a:latin typeface="微软雅黑" panose="020B0503020204020204" pitchFamily="34" charset="-122"/>
              <a:ea typeface="微软雅黑" panose="020B0503020204020204" pitchFamily="34" charset="-122"/>
            </a:endParaRPr>
          </a:p>
        </p:txBody>
      </p:sp>
      <p:sp>
        <p:nvSpPr>
          <p:cNvPr id="3" name="内容占位符 2"/>
          <p:cNvSpPr>
            <a:spLocks/>
          </p:cNvSpPr>
          <p:nvPr/>
        </p:nvSpPr>
        <p:spPr bwMode="auto">
          <a:xfrm>
            <a:off x="539750" y="126841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lnSpc>
                <a:spcPts val="4000"/>
              </a:lnSpc>
              <a:spcBef>
                <a:spcPct val="20000"/>
              </a:spcBef>
              <a:buClr>
                <a:schemeClr val="folHlink"/>
              </a:buClr>
              <a:buSzPct val="60000"/>
              <a:buFont typeface="Wingdings" panose="05000000000000000000" pitchFamily="2" charset="2"/>
              <a:buChar char="n"/>
            </a:pPr>
            <a:r>
              <a:rPr lang="zh-CN" altLang="en-US" sz="2400" dirty="0"/>
              <a:t>元件的射频性能</a:t>
            </a:r>
            <a:endParaRPr lang="en-US" altLang="zh-CN" sz="2400" dirty="0"/>
          </a:p>
          <a:p>
            <a:pPr algn="l">
              <a:lnSpc>
                <a:spcPts val="4000"/>
              </a:lnSpc>
              <a:spcBef>
                <a:spcPct val="20000"/>
              </a:spcBef>
              <a:buClr>
                <a:schemeClr val="folHlink"/>
              </a:buClr>
              <a:buSzPct val="60000"/>
              <a:buFont typeface="Wingdings" panose="05000000000000000000" pitchFamily="2" charset="2"/>
              <a:buNone/>
            </a:pPr>
            <a:r>
              <a:rPr lang="en-US" altLang="zh-CN" sz="2400" dirty="0"/>
              <a:t>     a) </a:t>
            </a:r>
            <a:r>
              <a:rPr lang="zh-CN" altLang="en-US" sz="2400" dirty="0"/>
              <a:t>技术变化趋势：从集总元件到分布元件。</a:t>
            </a:r>
            <a:endParaRPr lang="en-US" altLang="zh-CN" sz="2400" dirty="0"/>
          </a:p>
          <a:p>
            <a:pPr algn="l">
              <a:lnSpc>
                <a:spcPts val="4000"/>
              </a:lnSpc>
              <a:spcBef>
                <a:spcPct val="20000"/>
              </a:spcBef>
              <a:buClr>
                <a:schemeClr val="folHlink"/>
              </a:buClr>
              <a:buSzPct val="60000"/>
              <a:buFont typeface="Wingdings" panose="05000000000000000000" pitchFamily="2" charset="2"/>
              <a:buNone/>
            </a:pPr>
            <a:r>
              <a:rPr lang="en-US" altLang="zh-CN" sz="2400" dirty="0"/>
              <a:t>     b) </a:t>
            </a:r>
            <a:r>
              <a:rPr lang="zh-CN" altLang="en-US" sz="2400" dirty="0"/>
              <a:t>分析方法：路的理论到场理论。</a:t>
            </a:r>
            <a:endParaRPr lang="en-US" altLang="zh-CN" sz="2400" dirty="0"/>
          </a:p>
          <a:p>
            <a:pPr algn="l">
              <a:lnSpc>
                <a:spcPts val="4000"/>
              </a:lnSpc>
              <a:spcBef>
                <a:spcPct val="20000"/>
              </a:spcBef>
              <a:buClr>
                <a:schemeClr val="folHlink"/>
              </a:buClr>
              <a:buSzPct val="60000"/>
              <a:buFont typeface="Wingdings" panose="05000000000000000000" pitchFamily="2" charset="2"/>
              <a:buNone/>
            </a:pPr>
            <a:r>
              <a:rPr lang="en-US" altLang="zh-CN" sz="2400" dirty="0"/>
              <a:t>      </a:t>
            </a:r>
            <a:r>
              <a:rPr lang="zh-CN" altLang="en-US" sz="2400" dirty="0"/>
              <a:t>射频正处于变化的临界点上</a:t>
            </a:r>
            <a:r>
              <a:rPr lang="zh-CN" altLang="en-US" sz="2400" dirty="0" smtClean="0"/>
              <a:t>。</a:t>
            </a:r>
            <a:endParaRPr lang="en-US" altLang="zh-CN" sz="2400" dirty="0"/>
          </a:p>
          <a:p>
            <a:pPr algn="l">
              <a:lnSpc>
                <a:spcPts val="4000"/>
              </a:lnSpc>
              <a:spcBef>
                <a:spcPts val="4000"/>
              </a:spcBef>
              <a:buClr>
                <a:schemeClr val="folHlink"/>
              </a:buClr>
              <a:buSzPct val="60000"/>
              <a:buFont typeface="Wingdings" panose="05000000000000000000" pitchFamily="2" charset="2"/>
              <a:buChar char="n"/>
            </a:pPr>
            <a:r>
              <a:rPr lang="zh-CN" altLang="en-US" sz="2400" dirty="0"/>
              <a:t>重要的分布效应</a:t>
            </a:r>
            <a:endParaRPr lang="en-US" altLang="zh-CN" sz="2400" dirty="0"/>
          </a:p>
          <a:p>
            <a:pPr algn="l">
              <a:lnSpc>
                <a:spcPts val="4000"/>
              </a:lnSpc>
              <a:spcBef>
                <a:spcPct val="20000"/>
              </a:spcBef>
              <a:buClr>
                <a:schemeClr val="folHlink"/>
              </a:buClr>
              <a:buSzPct val="60000"/>
              <a:buFont typeface="Wingdings" panose="05000000000000000000" pitchFamily="2" charset="2"/>
              <a:buNone/>
            </a:pPr>
            <a:r>
              <a:rPr lang="en-US" altLang="zh-CN" sz="2400" dirty="0"/>
              <a:t>   </a:t>
            </a:r>
            <a:r>
              <a:rPr lang="en-US" altLang="zh-CN" sz="2400" dirty="0">
                <a:solidFill>
                  <a:srgbClr val="000099"/>
                </a:solidFill>
              </a:rPr>
              <a:t>1)</a:t>
            </a:r>
            <a:r>
              <a:rPr lang="zh-CN" altLang="en-US" sz="2400" dirty="0">
                <a:solidFill>
                  <a:srgbClr val="000099"/>
                </a:solidFill>
              </a:rPr>
              <a:t>趋肤效应：</a:t>
            </a:r>
            <a:endParaRPr lang="en-US" altLang="zh-CN" sz="2400" dirty="0">
              <a:solidFill>
                <a:srgbClr val="000099"/>
              </a:solidFill>
            </a:endParaRPr>
          </a:p>
          <a:p>
            <a:pPr algn="l">
              <a:lnSpc>
                <a:spcPts val="4000"/>
              </a:lnSpc>
              <a:spcBef>
                <a:spcPct val="20000"/>
              </a:spcBef>
              <a:buClr>
                <a:schemeClr val="folHlink"/>
              </a:buClr>
              <a:buSzPct val="60000"/>
              <a:buFont typeface="Wingdings" panose="05000000000000000000" pitchFamily="2" charset="2"/>
              <a:buNone/>
            </a:pPr>
            <a:r>
              <a:rPr lang="en-US" altLang="zh-CN" sz="2400" dirty="0">
                <a:ea typeface="楷体_GB2312" pitchFamily="49" charset="-122"/>
              </a:rPr>
              <a:t>      </a:t>
            </a:r>
            <a:r>
              <a:rPr lang="zh-CN" altLang="en-US" sz="2400" dirty="0">
                <a:ea typeface="楷体_GB2312" pitchFamily="49" charset="-122"/>
              </a:rPr>
              <a:t>当频率升高，电流趋向于导体表面的现象即趋肤效应。</a:t>
            </a:r>
            <a:endParaRPr lang="en-US" altLang="zh-CN" sz="2400" dirty="0">
              <a:ea typeface="楷体_GB2312" pitchFamily="49" charset="-122"/>
            </a:endParaRPr>
          </a:p>
        </p:txBody>
      </p:sp>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48</a:t>
            </a:fld>
            <a:endParaRPr lang="en-US" altLang="zh-CN"/>
          </a:p>
        </p:txBody>
      </p:sp>
    </p:spTree>
    <p:extLst>
      <p:ext uri="{BB962C8B-B14F-4D97-AF65-F5344CB8AC3E}">
        <p14:creationId xmlns:p14="http://schemas.microsoft.com/office/powerpoint/2010/main" val="28392007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blinds(horizontal)">
                                      <p:cBhvr>
                                        <p:cTn id="7" dur="500"/>
                                        <p:tgtEl>
                                          <p:spTgt spid="3">
                                            <p:txEl>
                                              <p:pRg st="4" end="4"/>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blinds(horizontal)">
                                      <p:cBhvr>
                                        <p:cTn id="10" dur="500"/>
                                        <p:tgtEl>
                                          <p:spTgt spid="3">
                                            <p:txEl>
                                              <p:pRg st="5" end="5"/>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animEffect transition="in" filter="blinds(horizontal)">
                                      <p:cBhvr>
                                        <p:cTn id="1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内容占位符 2"/>
          <p:cNvSpPr>
            <a:spLocks/>
          </p:cNvSpPr>
          <p:nvPr/>
        </p:nvSpPr>
        <p:spPr bwMode="auto">
          <a:xfrm>
            <a:off x="684213" y="1333649"/>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en-US" altLang="zh-CN" dirty="0" smtClean="0"/>
              <a:t>a</a:t>
            </a:r>
            <a:r>
              <a:rPr lang="en-US" altLang="zh-CN" dirty="0"/>
              <a:t>) </a:t>
            </a:r>
            <a:r>
              <a:rPr lang="zh-CN" altLang="en-US" dirty="0"/>
              <a:t>电阻：</a:t>
            </a:r>
          </a:p>
        </p:txBody>
      </p:sp>
      <p:pic>
        <p:nvPicPr>
          <p:cNvPr id="276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43125" y="3922861"/>
            <a:ext cx="4967288" cy="2141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1"/>
          <p:cNvGrpSpPr>
            <a:grpSpLocks/>
          </p:cNvGrpSpPr>
          <p:nvPr/>
        </p:nvGrpSpPr>
        <p:grpSpPr bwMode="auto">
          <a:xfrm>
            <a:off x="971550" y="3781574"/>
            <a:ext cx="2232025" cy="865187"/>
            <a:chOff x="612" y="2341"/>
            <a:chExt cx="1406" cy="545"/>
          </a:xfrm>
        </p:grpSpPr>
        <p:sp>
          <p:nvSpPr>
            <p:cNvPr id="27664" name="矩形 5"/>
            <p:cNvSpPr>
              <a:spLocks noChangeArrowheads="1"/>
            </p:cNvSpPr>
            <p:nvPr/>
          </p:nvSpPr>
          <p:spPr bwMode="auto">
            <a:xfrm>
              <a:off x="612" y="2341"/>
              <a:ext cx="9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1800">
                  <a:latin typeface="Calibri" panose="020F0502020204030204" pitchFamily="34" charset="0"/>
                </a:rPr>
                <a:t>模拟引线电感</a:t>
              </a:r>
              <a:endParaRPr kumimoji="0" lang="zh-CN" altLang="en-US" sz="1800" b="0">
                <a:latin typeface="Calibri" panose="020F0502020204030204" pitchFamily="34" charset="0"/>
              </a:endParaRPr>
            </a:p>
          </p:txBody>
        </p:sp>
        <p:sp>
          <p:nvSpPr>
            <p:cNvPr id="27665" name="Line 10"/>
            <p:cNvSpPr>
              <a:spLocks noChangeShapeType="1"/>
            </p:cNvSpPr>
            <p:nvPr/>
          </p:nvSpPr>
          <p:spPr bwMode="auto">
            <a:xfrm>
              <a:off x="1020" y="2659"/>
              <a:ext cx="998" cy="227"/>
            </a:xfrm>
            <a:prstGeom prst="line">
              <a:avLst/>
            </a:prstGeom>
            <a:noFill/>
            <a:ln w="9525">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22"/>
          <p:cNvGrpSpPr>
            <a:grpSpLocks/>
          </p:cNvGrpSpPr>
          <p:nvPr/>
        </p:nvGrpSpPr>
        <p:grpSpPr bwMode="auto">
          <a:xfrm>
            <a:off x="4572000" y="3494236"/>
            <a:ext cx="3024188" cy="647700"/>
            <a:chOff x="2880" y="2160"/>
            <a:chExt cx="1905" cy="408"/>
          </a:xfrm>
        </p:grpSpPr>
        <p:sp>
          <p:nvSpPr>
            <p:cNvPr id="27662" name="矩形 5"/>
            <p:cNvSpPr>
              <a:spLocks noChangeArrowheads="1"/>
            </p:cNvSpPr>
            <p:nvPr/>
          </p:nvSpPr>
          <p:spPr bwMode="auto">
            <a:xfrm>
              <a:off x="3424" y="2160"/>
              <a:ext cx="136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1800">
                  <a:latin typeface="Calibri" panose="020F0502020204030204" pitchFamily="34" charset="0"/>
                </a:rPr>
                <a:t>模拟电荷分离效应</a:t>
              </a:r>
              <a:endParaRPr kumimoji="0" lang="zh-CN" altLang="en-US" sz="1800" b="0">
                <a:latin typeface="Calibri" panose="020F0502020204030204" pitchFamily="34" charset="0"/>
              </a:endParaRPr>
            </a:p>
          </p:txBody>
        </p:sp>
        <p:sp>
          <p:nvSpPr>
            <p:cNvPr id="27663" name="Line 13"/>
            <p:cNvSpPr>
              <a:spLocks noChangeShapeType="1"/>
            </p:cNvSpPr>
            <p:nvPr/>
          </p:nvSpPr>
          <p:spPr bwMode="auto">
            <a:xfrm flipH="1">
              <a:off x="2880" y="2432"/>
              <a:ext cx="862" cy="136"/>
            </a:xfrm>
            <a:prstGeom prst="line">
              <a:avLst/>
            </a:prstGeom>
            <a:noFill/>
            <a:ln w="9525">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7"/>
          <p:cNvGrpSpPr>
            <a:grpSpLocks/>
          </p:cNvGrpSpPr>
          <p:nvPr/>
        </p:nvGrpSpPr>
        <p:grpSpPr bwMode="auto">
          <a:xfrm>
            <a:off x="4787900" y="5654824"/>
            <a:ext cx="2298700" cy="798512"/>
            <a:chOff x="2835" y="3521"/>
            <a:chExt cx="1448" cy="503"/>
          </a:xfrm>
        </p:grpSpPr>
        <p:sp>
          <p:nvSpPr>
            <p:cNvPr id="27660" name="矩形 5"/>
            <p:cNvSpPr>
              <a:spLocks noChangeArrowheads="1"/>
            </p:cNvSpPr>
            <p:nvPr/>
          </p:nvSpPr>
          <p:spPr bwMode="auto">
            <a:xfrm>
              <a:off x="3152" y="3793"/>
              <a:ext cx="1131"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1800">
                  <a:latin typeface="Calibri" panose="020F0502020204030204" pitchFamily="34" charset="0"/>
                </a:rPr>
                <a:t>模拟引线间电容</a:t>
              </a:r>
              <a:endParaRPr kumimoji="0" lang="zh-CN" altLang="en-US" sz="1800" b="0">
                <a:latin typeface="Calibri" panose="020F0502020204030204" pitchFamily="34" charset="0"/>
              </a:endParaRPr>
            </a:p>
          </p:txBody>
        </p:sp>
        <p:sp>
          <p:nvSpPr>
            <p:cNvPr id="27661" name="Line 16"/>
            <p:cNvSpPr>
              <a:spLocks noChangeShapeType="1"/>
            </p:cNvSpPr>
            <p:nvPr/>
          </p:nvSpPr>
          <p:spPr bwMode="auto">
            <a:xfrm flipH="1" flipV="1">
              <a:off x="2835" y="3521"/>
              <a:ext cx="771" cy="227"/>
            </a:xfrm>
            <a:prstGeom prst="line">
              <a:avLst/>
            </a:prstGeom>
            <a:noFill/>
            <a:ln w="9525">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pic>
        <p:nvPicPr>
          <p:cNvPr id="27656"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2138" y="1262211"/>
            <a:ext cx="3600450" cy="205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grpSp>
        <p:nvGrpSpPr>
          <p:cNvPr id="5" name="Group 21"/>
          <p:cNvGrpSpPr>
            <a:grpSpLocks/>
          </p:cNvGrpSpPr>
          <p:nvPr/>
        </p:nvGrpSpPr>
        <p:grpSpPr bwMode="auto">
          <a:xfrm>
            <a:off x="6588125" y="1694011"/>
            <a:ext cx="2160588" cy="1006475"/>
            <a:chOff x="4150" y="1026"/>
            <a:chExt cx="1361" cy="634"/>
          </a:xfrm>
        </p:grpSpPr>
        <p:sp>
          <p:nvSpPr>
            <p:cNvPr id="27658" name="Text Box 19"/>
            <p:cNvSpPr txBox="1">
              <a:spLocks noChangeArrowheads="1"/>
            </p:cNvSpPr>
            <p:nvPr/>
          </p:nvSpPr>
          <p:spPr bwMode="auto">
            <a:xfrm>
              <a:off x="4604" y="1026"/>
              <a:ext cx="907" cy="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引线电阻和薄膜片装电阻</a:t>
              </a:r>
            </a:p>
          </p:txBody>
        </p:sp>
        <p:sp>
          <p:nvSpPr>
            <p:cNvPr id="27659" name="Line 20"/>
            <p:cNvSpPr>
              <a:spLocks noChangeShapeType="1"/>
            </p:cNvSpPr>
            <p:nvPr/>
          </p:nvSpPr>
          <p:spPr bwMode="auto">
            <a:xfrm flipH="1">
              <a:off x="4150" y="1253"/>
              <a:ext cx="544" cy="181"/>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19" name="Rectangle 2"/>
          <p:cNvSpPr>
            <a:spLocks noGrp="1" noChangeArrowheads="1"/>
          </p:cNvSpPr>
          <p:nvPr>
            <p:ph type="title"/>
          </p:nvPr>
        </p:nvSpPr>
        <p:spPr>
          <a:xfrm>
            <a:off x="611560" y="260648"/>
            <a:ext cx="7101408" cy="724942"/>
          </a:xfrm>
        </p:spPr>
        <p:txBody>
          <a:bodyPr/>
          <a:lstStyle/>
          <a:p>
            <a:pPr>
              <a:buClr>
                <a:schemeClr val="folHlink"/>
              </a:buClr>
              <a:buSzPct val="60000"/>
            </a:pPr>
            <a:r>
              <a:rPr lang="zh-CN" altLang="en-US" sz="2800" dirty="0">
                <a:solidFill>
                  <a:srgbClr val="000099"/>
                </a:solidFill>
                <a:latin typeface="微软雅黑" panose="020B0503020204020204" pitchFamily="34" charset="-122"/>
                <a:ea typeface="微软雅黑" panose="020B0503020204020204" pitchFamily="34" charset="-122"/>
              </a:rPr>
              <a:t>寄生效应：</a:t>
            </a:r>
            <a:endParaRPr lang="en-US" altLang="zh-CN" sz="2800" dirty="0">
              <a:solidFill>
                <a:srgbClr val="000099"/>
              </a:solidFill>
              <a:latin typeface="微软雅黑" panose="020B0503020204020204" pitchFamily="34" charset="-122"/>
              <a:ea typeface="微软雅黑" panose="020B0503020204020204" pitchFamily="34" charset="-122"/>
            </a:endParaRPr>
          </a:p>
        </p:txBody>
      </p:sp>
      <p:sp>
        <p:nvSpPr>
          <p:cNvPr id="6" name="灯片编号占位符 5"/>
          <p:cNvSpPr>
            <a:spLocks noGrp="1"/>
          </p:cNvSpPr>
          <p:nvPr>
            <p:ph type="sldNum" sz="quarter" idx="12"/>
          </p:nvPr>
        </p:nvSpPr>
        <p:spPr/>
        <p:txBody>
          <a:bodyPr/>
          <a:lstStyle/>
          <a:p>
            <a:pPr>
              <a:defRPr/>
            </a:pPr>
            <a:fld id="{78CFD9C6-4DBE-4577-B702-A799D95F6E71}" type="slidenum">
              <a:rPr lang="en-US" altLang="zh-CN" smtClean="0"/>
              <a:pPr>
                <a:defRPr/>
              </a:pPr>
              <a:t>49</a:t>
            </a:fld>
            <a:endParaRPr lang="en-US" altLang="zh-CN"/>
          </a:p>
        </p:txBody>
      </p:sp>
    </p:spTree>
    <p:extLst>
      <p:ext uri="{BB962C8B-B14F-4D97-AF65-F5344CB8AC3E}">
        <p14:creationId xmlns:p14="http://schemas.microsoft.com/office/powerpoint/2010/main" val="5026911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4"/>
          <p:cNvSpPr>
            <a:spLocks noGrp="1" noChangeArrowheads="1"/>
          </p:cNvSpPr>
          <p:nvPr>
            <p:ph type="title"/>
          </p:nvPr>
        </p:nvSpPr>
        <p:spPr>
          <a:xfrm>
            <a:off x="755576" y="176270"/>
            <a:ext cx="3528392" cy="856734"/>
          </a:xfrm>
          <a:noFill/>
        </p:spPr>
        <p:txBody>
          <a:bodyPr/>
          <a:lstStyle/>
          <a:p>
            <a:pPr eaLnBrk="1" hangingPunct="1"/>
            <a:r>
              <a:rPr lang="zh-CN" altLang="en-US" sz="4000" dirty="0" smtClean="0">
                <a:latin typeface="微软雅黑" panose="020B0503020204020204" pitchFamily="34" charset="-122"/>
                <a:ea typeface="微软雅黑" panose="020B0503020204020204" pitchFamily="34" charset="-122"/>
              </a:rPr>
              <a:t>课程内容</a:t>
            </a:r>
          </a:p>
        </p:txBody>
      </p:sp>
      <p:sp>
        <p:nvSpPr>
          <p:cNvPr id="5123" name="灯片编号占位符 5"/>
          <p:cNvSpPr>
            <a:spLocks noGrp="1"/>
          </p:cNvSpPr>
          <p:nvPr>
            <p:ph type="sldNum" sz="quarter" idx="12"/>
          </p:nvPr>
        </p:nvSpPr>
        <p:spPr>
          <a:xfrm>
            <a:off x="6125599"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F53C4C02-2EE7-4FB7-B643-4F241411ED0B}" type="slidenum">
              <a:rPr lang="en-US" altLang="zh-CN" sz="1000"/>
              <a:pPr>
                <a:spcBef>
                  <a:spcPct val="0"/>
                </a:spcBef>
                <a:buClrTx/>
                <a:buSzTx/>
                <a:buFontTx/>
                <a:buNone/>
              </a:pPr>
              <a:t>5</a:t>
            </a:fld>
            <a:endParaRPr lang="en-US" altLang="zh-CN" sz="1000" dirty="0"/>
          </a:p>
        </p:txBody>
      </p:sp>
      <p:sp>
        <p:nvSpPr>
          <p:cNvPr id="76808" name="Text Box 8"/>
          <p:cNvSpPr txBox="1">
            <a:spLocks noChangeArrowheads="1"/>
          </p:cNvSpPr>
          <p:nvPr/>
        </p:nvSpPr>
        <p:spPr bwMode="auto">
          <a:xfrm>
            <a:off x="647765" y="1628800"/>
            <a:ext cx="443273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b="1" dirty="0" smtClean="0"/>
              <a:t> 现代通信电子线路简介</a:t>
            </a:r>
            <a:endParaRPr lang="zh-CN" altLang="en-US" sz="3200" dirty="0"/>
          </a:p>
        </p:txBody>
      </p:sp>
      <p:sp>
        <p:nvSpPr>
          <p:cNvPr id="76809" name="Rectangle 9"/>
          <p:cNvSpPr>
            <a:spLocks noChangeArrowheads="1"/>
          </p:cNvSpPr>
          <p:nvPr/>
        </p:nvSpPr>
        <p:spPr bwMode="auto">
          <a:xfrm>
            <a:off x="647766" y="2384251"/>
            <a:ext cx="684138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b="1" dirty="0" smtClean="0"/>
              <a:t> 通信系统（无线收发信机）</a:t>
            </a:r>
            <a:endParaRPr lang="zh-CN" altLang="en-US" b="1" dirty="0"/>
          </a:p>
        </p:txBody>
      </p:sp>
      <p:sp>
        <p:nvSpPr>
          <p:cNvPr id="76812" name="Rectangle 12"/>
          <p:cNvSpPr>
            <a:spLocks noChangeArrowheads="1"/>
          </p:cNvSpPr>
          <p:nvPr/>
        </p:nvSpPr>
        <p:spPr bwMode="auto">
          <a:xfrm>
            <a:off x="660357" y="3277964"/>
            <a:ext cx="8239756"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3200" b="1" dirty="0" smtClean="0"/>
              <a:t> </a:t>
            </a:r>
            <a:r>
              <a:rPr lang="zh-CN" altLang="en-US" b="1" dirty="0" smtClean="0"/>
              <a:t>无源器件（滤波器、功分器、耦合器、天线）</a:t>
            </a:r>
            <a:endParaRPr lang="zh-CN" altLang="en-US" b="1" dirty="0"/>
          </a:p>
        </p:txBody>
      </p:sp>
      <p:sp>
        <p:nvSpPr>
          <p:cNvPr id="76813" name="Rectangle 13"/>
          <p:cNvSpPr>
            <a:spLocks noChangeArrowheads="1"/>
          </p:cNvSpPr>
          <p:nvPr/>
        </p:nvSpPr>
        <p:spPr bwMode="auto">
          <a:xfrm>
            <a:off x="660357" y="4053881"/>
            <a:ext cx="7817114" cy="1165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4000"/>
              </a:lnSpc>
            </a:pPr>
            <a:r>
              <a:rPr lang="zh-CN" altLang="en-US" b="1" dirty="0" smtClean="0"/>
              <a:t> 有源器件（放大器、混频器、频率合成器、</a:t>
            </a:r>
            <a:endParaRPr lang="en-US" altLang="zh-CN" b="1" dirty="0" smtClean="0"/>
          </a:p>
          <a:p>
            <a:pPr eaLnBrk="1" hangingPunct="1">
              <a:lnSpc>
                <a:spcPts val="4000"/>
              </a:lnSpc>
              <a:buNone/>
            </a:pPr>
            <a:r>
              <a:rPr lang="en-US" altLang="zh-CN" b="1" dirty="0"/>
              <a:t> </a:t>
            </a:r>
            <a:r>
              <a:rPr lang="en-US" altLang="zh-CN" b="1" dirty="0" smtClean="0"/>
              <a:t>  </a:t>
            </a:r>
            <a:r>
              <a:rPr lang="zh-CN" altLang="en-US" b="1" dirty="0" smtClean="0"/>
              <a:t>调制</a:t>
            </a:r>
            <a:r>
              <a:rPr lang="en-US" altLang="zh-CN" b="1" dirty="0"/>
              <a:t>/</a:t>
            </a:r>
            <a:r>
              <a:rPr lang="zh-CN" altLang="en-US" b="1" dirty="0" smtClean="0"/>
              <a:t>解调器）</a:t>
            </a:r>
            <a:endParaRPr lang="zh-CN" altLang="en-US" b="1" dirty="0"/>
          </a:p>
        </p:txBody>
      </p:sp>
      <p:sp>
        <p:nvSpPr>
          <p:cNvPr id="76814" name="Rectangle 14"/>
          <p:cNvSpPr>
            <a:spLocks noChangeArrowheads="1"/>
          </p:cNvSpPr>
          <p:nvPr/>
        </p:nvSpPr>
        <p:spPr bwMode="auto">
          <a:xfrm>
            <a:off x="647765" y="5477546"/>
            <a:ext cx="4288722" cy="48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80000"/>
              </a:lnSpc>
            </a:pPr>
            <a:r>
              <a:rPr lang="zh-CN" altLang="en-US" sz="3200" b="1" dirty="0" smtClean="0">
                <a:latin typeface="Times New Roman" panose="02020603050405020304" pitchFamily="18" charset="0"/>
                <a:cs typeface="Times New Roman" panose="02020603050405020304" pitchFamily="18" charset="0"/>
              </a:rPr>
              <a:t> </a:t>
            </a:r>
            <a:r>
              <a:rPr lang="zh-CN" altLang="en-US" b="1" dirty="0" smtClean="0">
                <a:latin typeface="Times New Roman" panose="02020603050405020304" pitchFamily="18" charset="0"/>
                <a:cs typeface="Times New Roman" panose="02020603050405020304" pitchFamily="18" charset="0"/>
              </a:rPr>
              <a:t>通信系统</a:t>
            </a:r>
            <a:r>
              <a:rPr lang="en-US" altLang="zh-CN" b="1" dirty="0" smtClean="0">
                <a:latin typeface="Times New Roman" panose="02020603050405020304" pitchFamily="18" charset="0"/>
                <a:cs typeface="Times New Roman" panose="02020603050405020304" pitchFamily="18" charset="0"/>
              </a:rPr>
              <a:t>EDA</a:t>
            </a:r>
            <a:r>
              <a:rPr lang="zh-CN" altLang="en-US" b="1" dirty="0" smtClean="0">
                <a:latin typeface="Times New Roman" panose="02020603050405020304" pitchFamily="18" charset="0"/>
                <a:cs typeface="Times New Roman" panose="02020603050405020304" pitchFamily="18" charset="0"/>
              </a:rPr>
              <a:t>仿真</a:t>
            </a: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808"/>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680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681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681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68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808" grpId="0"/>
      <p:bldP spid="76809" grpId="0"/>
      <p:bldP spid="76812" grpId="0"/>
      <p:bldP spid="76813" grpId="0"/>
      <p:bldP spid="7681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8" name="内容占位符 2"/>
          <p:cNvSpPr>
            <a:spLocks/>
          </p:cNvSpPr>
          <p:nvPr/>
        </p:nvSpPr>
        <p:spPr bwMode="auto">
          <a:xfrm>
            <a:off x="468313" y="1268413"/>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Char char="n"/>
            </a:pPr>
            <a:r>
              <a:rPr lang="zh-CN" altLang="en-US" sz="2400"/>
              <a:t>一个</a:t>
            </a:r>
            <a:r>
              <a:rPr lang="en-US" altLang="zh-CN" sz="2400"/>
              <a:t>500</a:t>
            </a:r>
            <a:r>
              <a:rPr lang="el-GR" altLang="zh-CN" sz="2400">
                <a:cs typeface="Times New Roman" panose="02020603050405020304" pitchFamily="18" charset="0"/>
              </a:rPr>
              <a:t>Ω</a:t>
            </a:r>
            <a:r>
              <a:rPr lang="zh-CN" altLang="en-US" sz="2400"/>
              <a:t>引线电阻实例的等效电阻特性</a:t>
            </a:r>
            <a:r>
              <a:rPr lang="en-US" altLang="zh-CN" sz="2400"/>
              <a:t>*</a:t>
            </a:r>
          </a:p>
          <a:p>
            <a:pPr algn="l">
              <a:spcBef>
                <a:spcPct val="20000"/>
              </a:spcBef>
              <a:buClr>
                <a:schemeClr val="folHlink"/>
              </a:buClr>
              <a:buSzPct val="60000"/>
              <a:buFont typeface="Wingdings" panose="05000000000000000000" pitchFamily="2" charset="2"/>
              <a:buNone/>
            </a:pPr>
            <a:r>
              <a:rPr lang="en-US" altLang="zh-CN" sz="2400"/>
              <a:t>    </a:t>
            </a:r>
            <a:r>
              <a:rPr lang="zh-CN" altLang="en-US" sz="2400"/>
              <a:t>引线是长</a:t>
            </a:r>
            <a:r>
              <a:rPr lang="en-US" altLang="zh-CN" sz="2400"/>
              <a:t>2.5cm</a:t>
            </a:r>
            <a:r>
              <a:rPr lang="zh-CN" altLang="en-US" sz="2400"/>
              <a:t>的</a:t>
            </a:r>
            <a:r>
              <a:rPr lang="en-US" altLang="zh-CN" sz="2400"/>
              <a:t> AWG26</a:t>
            </a:r>
            <a:r>
              <a:rPr lang="zh-CN" altLang="en-US" sz="2400"/>
              <a:t>线</a:t>
            </a:r>
            <a:r>
              <a:rPr lang="en-US" altLang="zh-CN" sz="2400"/>
              <a:t>(</a:t>
            </a:r>
            <a:r>
              <a:rPr lang="zh-CN" altLang="en-US" sz="2400"/>
              <a:t>或直径</a:t>
            </a:r>
            <a:r>
              <a:rPr lang="en-US" altLang="zh-CN" sz="2400"/>
              <a:t>16mil, </a:t>
            </a:r>
            <a:r>
              <a:rPr lang="zh-CN" altLang="en-US" sz="2400"/>
              <a:t>或</a:t>
            </a:r>
            <a:r>
              <a:rPr lang="en-US" altLang="zh-CN" sz="2400"/>
              <a:t>0.4064mm), </a:t>
            </a:r>
            <a:r>
              <a:rPr lang="zh-CN" altLang="en-US" sz="2400"/>
              <a:t>寄生电容</a:t>
            </a:r>
            <a:r>
              <a:rPr lang="en-US" altLang="zh-CN" sz="2400"/>
              <a:t>C1=5pF, </a:t>
            </a:r>
            <a:r>
              <a:rPr lang="zh-CN" altLang="en-US" sz="2400"/>
              <a:t>寄生电感</a:t>
            </a:r>
            <a:endParaRPr lang="zh-CN" altLang="en-US" sz="2400" b="0"/>
          </a:p>
        </p:txBody>
      </p:sp>
      <p:sp>
        <p:nvSpPr>
          <p:cNvPr id="6149" name="矩形 3"/>
          <p:cNvSpPr>
            <a:spLocks noChangeArrowheads="1"/>
          </p:cNvSpPr>
          <p:nvPr/>
        </p:nvSpPr>
        <p:spPr bwMode="auto">
          <a:xfrm>
            <a:off x="4356100" y="5949950"/>
            <a:ext cx="3398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1800">
                <a:latin typeface="Calibri" panose="020F0502020204030204" pitchFamily="34" charset="0"/>
              </a:rPr>
              <a:t>*——《</a:t>
            </a:r>
            <a:r>
              <a:rPr kumimoji="0" lang="zh-CN" altLang="en-US" sz="1800">
                <a:latin typeface="Calibri" panose="020F0502020204030204" pitchFamily="34" charset="0"/>
              </a:rPr>
              <a:t>射频电路设计</a:t>
            </a:r>
            <a:r>
              <a:rPr kumimoji="0" lang="en-US" altLang="zh-CN" sz="1800">
                <a:latin typeface="Calibri" panose="020F0502020204030204" pitchFamily="34" charset="0"/>
              </a:rPr>
              <a:t>》</a:t>
            </a:r>
            <a:r>
              <a:rPr kumimoji="0" lang="zh-CN" altLang="en-US" sz="1800">
                <a:latin typeface="Calibri" panose="020F0502020204030204" pitchFamily="34" charset="0"/>
              </a:rPr>
              <a:t>，</a:t>
            </a:r>
            <a:r>
              <a:rPr kumimoji="0" lang="en-US" altLang="zh-CN" sz="1800">
                <a:latin typeface="Calibri" panose="020F0502020204030204" pitchFamily="34" charset="0"/>
              </a:rPr>
              <a:t>pp.11</a:t>
            </a:r>
            <a:endParaRPr kumimoji="0" lang="zh-CN" altLang="en-US" sz="1800" b="0">
              <a:latin typeface="Calibri" panose="020F0502020204030204" pitchFamily="34" charset="0"/>
            </a:endParaRPr>
          </a:p>
        </p:txBody>
      </p:sp>
      <p:graphicFrame>
        <p:nvGraphicFramePr>
          <p:cNvPr id="6146" name="Object 2"/>
          <p:cNvGraphicFramePr>
            <a:graphicFrameLocks noChangeAspect="1"/>
          </p:cNvGraphicFramePr>
          <p:nvPr/>
        </p:nvGraphicFramePr>
        <p:xfrm>
          <a:off x="1403350" y="2565400"/>
          <a:ext cx="6192838" cy="2495550"/>
        </p:xfrm>
        <a:graphic>
          <a:graphicData uri="http://schemas.openxmlformats.org/presentationml/2006/ole">
            <mc:AlternateContent xmlns:mc="http://schemas.openxmlformats.org/markup-compatibility/2006">
              <mc:Choice xmlns:v="urn:schemas-microsoft-com:vml" Requires="v">
                <p:oleObj spid="_x0000_s77486" name="公式" r:id="rId3" imgW="3377880" imgH="1358640" progId="Equation.3">
                  <p:embed/>
                </p:oleObj>
              </mc:Choice>
              <mc:Fallback>
                <p:oleObj name="公式" r:id="rId3" imgW="3377880" imgH="1358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3350" y="2565400"/>
                        <a:ext cx="6192838" cy="24955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10"/>
          <p:cNvGraphicFramePr>
            <a:graphicFrameLocks noGrp="1" noChangeAspect="1"/>
          </p:cNvGraphicFramePr>
          <p:nvPr>
            <p:ph idx="1"/>
          </p:nvPr>
        </p:nvGraphicFramePr>
        <p:xfrm>
          <a:off x="1547813" y="4941888"/>
          <a:ext cx="2735262" cy="830262"/>
        </p:xfrm>
        <a:graphic>
          <a:graphicData uri="http://schemas.openxmlformats.org/presentationml/2006/ole">
            <mc:AlternateContent xmlns:mc="http://schemas.openxmlformats.org/markup-compatibility/2006">
              <mc:Choice xmlns:v="urn:schemas-microsoft-com:vml" Requires="v">
                <p:oleObj spid="_x0000_s77487" name="公式" r:id="rId5" imgW="1422360" imgH="431640" progId="Equation.3">
                  <p:embed/>
                </p:oleObj>
              </mc:Choice>
              <mc:Fallback>
                <p:oleObj name="公式" r:id="rId5" imgW="1422360" imgH="431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47813" y="4941888"/>
                        <a:ext cx="2735262" cy="830262"/>
                      </a:xfrm>
                      <a:prstGeom prst="rect">
                        <a:avLst/>
                      </a:prstGeom>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50</a:t>
            </a:fld>
            <a:endParaRPr lang="en-US" altLang="zh-CN"/>
          </a:p>
        </p:txBody>
      </p:sp>
    </p:spTree>
    <p:extLst>
      <p:ext uri="{BB962C8B-B14F-4D97-AF65-F5344CB8AC3E}">
        <p14:creationId xmlns:p14="http://schemas.microsoft.com/office/powerpoint/2010/main" val="3254813929"/>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内容占位符 2"/>
          <p:cNvSpPr txBox="1">
            <a:spLocks/>
          </p:cNvSpPr>
          <p:nvPr/>
        </p:nvSpPr>
        <p:spPr bwMode="auto">
          <a:xfrm>
            <a:off x="827584" y="620688"/>
            <a:ext cx="8104187" cy="223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20000"/>
              </a:spcBef>
              <a:buFont typeface="Arial" panose="020B0604020202020204" pitchFamily="34" charset="0"/>
              <a:buChar char="•"/>
            </a:pPr>
            <a:r>
              <a:rPr kumimoji="0" lang="zh-CN" altLang="en-US" sz="2400" dirty="0"/>
              <a:t>特性：</a:t>
            </a:r>
            <a:endParaRPr kumimoji="0" lang="en-US" altLang="zh-CN" sz="2400" dirty="0"/>
          </a:p>
          <a:p>
            <a:pPr algn="l" eaLnBrk="1" hangingPunct="1">
              <a:spcBef>
                <a:spcPct val="20000"/>
              </a:spcBef>
            </a:pPr>
            <a:r>
              <a:rPr kumimoji="0" lang="en-US" altLang="zh-CN" sz="2400" dirty="0"/>
              <a:t>      &lt;50MHz</a:t>
            </a:r>
            <a:r>
              <a:rPr kumimoji="0" lang="zh-CN" altLang="en-US" sz="2400" dirty="0"/>
              <a:t>，理想电阻特性</a:t>
            </a:r>
            <a:endParaRPr kumimoji="0" lang="en-US" altLang="zh-CN" sz="2400" dirty="0"/>
          </a:p>
          <a:p>
            <a:pPr algn="l" eaLnBrk="1" hangingPunct="1">
              <a:spcBef>
                <a:spcPct val="20000"/>
              </a:spcBef>
            </a:pPr>
            <a:r>
              <a:rPr kumimoji="0" lang="en-US" altLang="zh-CN" sz="2400" dirty="0"/>
              <a:t>     50MHz~20GHz, </a:t>
            </a:r>
            <a:r>
              <a:rPr kumimoji="0" lang="zh-CN" altLang="en-US" sz="2400" dirty="0"/>
              <a:t>电容特性</a:t>
            </a:r>
            <a:endParaRPr kumimoji="0" lang="en-US" altLang="zh-CN" sz="2400" dirty="0"/>
          </a:p>
          <a:p>
            <a:pPr algn="l" eaLnBrk="1" hangingPunct="1">
              <a:spcBef>
                <a:spcPct val="20000"/>
              </a:spcBef>
            </a:pPr>
            <a:r>
              <a:rPr kumimoji="0" lang="en-US" altLang="zh-CN" sz="2400" dirty="0"/>
              <a:t>     &gt;20GHz,  </a:t>
            </a:r>
            <a:r>
              <a:rPr kumimoji="0" lang="zh-CN" altLang="en-US" sz="2400" dirty="0"/>
              <a:t>电感特性</a:t>
            </a:r>
          </a:p>
        </p:txBody>
      </p:sp>
      <p:pic>
        <p:nvPicPr>
          <p:cNvPr id="2867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150" y="2348880"/>
            <a:ext cx="5486400" cy="4067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51</a:t>
            </a:fld>
            <a:endParaRPr lang="en-US" altLang="zh-CN"/>
          </a:p>
        </p:txBody>
      </p:sp>
    </p:spTree>
    <p:extLst>
      <p:ext uri="{BB962C8B-B14F-4D97-AF65-F5344CB8AC3E}">
        <p14:creationId xmlns:p14="http://schemas.microsoft.com/office/powerpoint/2010/main" val="2235696017"/>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内容占位符 2"/>
          <p:cNvSpPr>
            <a:spLocks/>
          </p:cNvSpPr>
          <p:nvPr/>
        </p:nvSpPr>
        <p:spPr bwMode="auto">
          <a:xfrm>
            <a:off x="456407" y="471755"/>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en-US" altLang="zh-CN" sz="3200" dirty="0"/>
              <a:t>b)</a:t>
            </a:r>
            <a:r>
              <a:rPr lang="zh-CN" altLang="en-US" sz="3200" dirty="0"/>
              <a:t>电容：</a:t>
            </a:r>
          </a:p>
        </p:txBody>
      </p:sp>
      <p:pic>
        <p:nvPicPr>
          <p:cNvPr id="29699" name="图片 3" descr="2.bmp"/>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7012" y="1577404"/>
            <a:ext cx="2349844" cy="899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700"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1913" y="3573463"/>
            <a:ext cx="5616575" cy="231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604838" y="3525840"/>
            <a:ext cx="2736850" cy="817563"/>
            <a:chOff x="381" y="2221"/>
            <a:chExt cx="1724" cy="515"/>
          </a:xfrm>
        </p:grpSpPr>
        <p:sp>
          <p:nvSpPr>
            <p:cNvPr id="29709" name="Text Box 8"/>
            <p:cNvSpPr txBox="1">
              <a:spLocks noChangeArrowheads="1"/>
            </p:cNvSpPr>
            <p:nvPr/>
          </p:nvSpPr>
          <p:spPr bwMode="auto">
            <a:xfrm>
              <a:off x="381" y="2221"/>
              <a:ext cx="172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rPr>
                <a:t>引线电感</a:t>
              </a:r>
            </a:p>
          </p:txBody>
        </p:sp>
        <p:sp>
          <p:nvSpPr>
            <p:cNvPr id="29710" name="Line 9"/>
            <p:cNvSpPr>
              <a:spLocks noChangeShapeType="1"/>
            </p:cNvSpPr>
            <p:nvPr/>
          </p:nvSpPr>
          <p:spPr bwMode="auto">
            <a:xfrm>
              <a:off x="1150" y="2464"/>
              <a:ext cx="454" cy="272"/>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6"/>
          <p:cNvGrpSpPr>
            <a:grpSpLocks/>
          </p:cNvGrpSpPr>
          <p:nvPr/>
        </p:nvGrpSpPr>
        <p:grpSpPr bwMode="auto">
          <a:xfrm>
            <a:off x="2411413" y="3429000"/>
            <a:ext cx="3743325" cy="936625"/>
            <a:chOff x="1519" y="2160"/>
            <a:chExt cx="2358" cy="590"/>
          </a:xfrm>
        </p:grpSpPr>
        <p:sp>
          <p:nvSpPr>
            <p:cNvPr id="29707" name="Text Box 14"/>
            <p:cNvSpPr txBox="1">
              <a:spLocks noChangeArrowheads="1"/>
            </p:cNvSpPr>
            <p:nvPr/>
          </p:nvSpPr>
          <p:spPr bwMode="auto">
            <a:xfrm>
              <a:off x="1519" y="2160"/>
              <a:ext cx="235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rPr>
                <a:t>引线导体损耗的串联电阻</a:t>
              </a:r>
            </a:p>
          </p:txBody>
        </p:sp>
        <p:sp>
          <p:nvSpPr>
            <p:cNvPr id="29708" name="Line 15"/>
            <p:cNvSpPr>
              <a:spLocks noChangeShapeType="1"/>
            </p:cNvSpPr>
            <p:nvPr/>
          </p:nvSpPr>
          <p:spPr bwMode="auto">
            <a:xfrm>
              <a:off x="2608" y="2432"/>
              <a:ext cx="0" cy="318"/>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9"/>
          <p:cNvGrpSpPr>
            <a:grpSpLocks/>
          </p:cNvGrpSpPr>
          <p:nvPr/>
        </p:nvGrpSpPr>
        <p:grpSpPr bwMode="auto">
          <a:xfrm>
            <a:off x="4716463" y="5300663"/>
            <a:ext cx="3527425" cy="1258887"/>
            <a:chOff x="2971" y="3491"/>
            <a:chExt cx="2222" cy="793"/>
          </a:xfrm>
        </p:grpSpPr>
        <p:sp>
          <p:nvSpPr>
            <p:cNvPr id="29705" name="Text Box 17"/>
            <p:cNvSpPr txBox="1">
              <a:spLocks noChangeArrowheads="1"/>
            </p:cNvSpPr>
            <p:nvPr/>
          </p:nvSpPr>
          <p:spPr bwMode="auto">
            <a:xfrm>
              <a:off x="2971" y="3838"/>
              <a:ext cx="2222" cy="4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dirty="0">
                  <a:solidFill>
                    <a:srgbClr val="0000FF"/>
                  </a:solidFill>
                </a:rPr>
                <a:t>在高频时，电容平板之间的介质是有损耗的，介质损耗电阻</a:t>
              </a:r>
            </a:p>
          </p:txBody>
        </p:sp>
        <p:sp>
          <p:nvSpPr>
            <p:cNvPr id="29706" name="Line 18"/>
            <p:cNvSpPr>
              <a:spLocks noChangeShapeType="1"/>
            </p:cNvSpPr>
            <p:nvPr/>
          </p:nvSpPr>
          <p:spPr bwMode="auto">
            <a:xfrm flipH="1" flipV="1">
              <a:off x="3515" y="3491"/>
              <a:ext cx="136" cy="393"/>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5" name="灯片编号占位符 4"/>
          <p:cNvSpPr>
            <a:spLocks noGrp="1"/>
          </p:cNvSpPr>
          <p:nvPr>
            <p:ph type="sldNum" sz="quarter" idx="12"/>
          </p:nvPr>
        </p:nvSpPr>
        <p:spPr/>
        <p:txBody>
          <a:bodyPr/>
          <a:lstStyle/>
          <a:p>
            <a:pPr>
              <a:defRPr/>
            </a:pPr>
            <a:fld id="{78CFD9C6-4DBE-4577-B702-A799D95F6E71}" type="slidenum">
              <a:rPr lang="en-US" altLang="zh-CN" smtClean="0"/>
              <a:pPr>
                <a:defRPr/>
              </a:pPr>
              <a:t>52</a:t>
            </a:fld>
            <a:endParaRPr lang="en-US" altLang="zh-CN" dirty="0"/>
          </a:p>
        </p:txBody>
      </p:sp>
      <p:pic>
        <p:nvPicPr>
          <p:cNvPr id="17" name="Picture 2" descr="“电容”的图片搜索结果"/>
          <p:cNvPicPr>
            <a:picLocks noChangeAspect="1" noChangeArrowheads="1"/>
          </p:cNvPicPr>
          <p:nvPr/>
        </p:nvPicPr>
        <p:blipFill rotWithShape="1">
          <a:blip r:embed="rId4">
            <a:extLst>
              <a:ext uri="{28A0092B-C50C-407E-A947-70E740481C1C}">
                <a14:useLocalDpi xmlns:a14="http://schemas.microsoft.com/office/drawing/2010/main" val="0"/>
              </a:ext>
            </a:extLst>
          </a:blip>
          <a:srcRect l="8377" t="11622" r="7853" b="10896"/>
          <a:stretch/>
        </p:blipFill>
        <p:spPr bwMode="auto">
          <a:xfrm>
            <a:off x="2733185" y="693687"/>
            <a:ext cx="3099779" cy="2066519"/>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电容”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92039" y="1259656"/>
            <a:ext cx="2137556" cy="1243273"/>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456406" y="2759741"/>
            <a:ext cx="8580089" cy="461665"/>
          </a:xfrm>
          <a:prstGeom prst="rect">
            <a:avLst/>
          </a:prstGeom>
        </p:spPr>
        <p:txBody>
          <a:bodyPr wrap="square">
            <a:spAutoFit/>
          </a:bodyPr>
          <a:lstStyle/>
          <a:p>
            <a:r>
              <a:rPr lang="zh-CN" altLang="en-US" sz="2400" b="1" dirty="0" smtClean="0">
                <a:solidFill>
                  <a:schemeClr val="accent6"/>
                </a:solidFill>
                <a:latin typeface="黑体" panose="02010609060101010101" pitchFamily="49" charset="-122"/>
                <a:ea typeface="黑体" panose="02010609060101010101" pitchFamily="49" charset="-122"/>
              </a:rPr>
              <a:t>电容在电路里可</a:t>
            </a:r>
            <a:r>
              <a:rPr lang="zh-CN" altLang="en-US" sz="2400" b="1" dirty="0">
                <a:solidFill>
                  <a:schemeClr val="accent6"/>
                </a:solidFill>
                <a:latin typeface="黑体" panose="02010609060101010101" pitchFamily="49" charset="-122"/>
                <a:ea typeface="黑体" panose="02010609060101010101" pitchFamily="49" charset="-122"/>
              </a:rPr>
              <a:t>用</a:t>
            </a:r>
            <a:r>
              <a:rPr lang="zh-CN" altLang="en-US" sz="2400" b="1" dirty="0" smtClean="0">
                <a:solidFill>
                  <a:schemeClr val="accent6"/>
                </a:solidFill>
                <a:latin typeface="黑体" panose="02010609060101010101" pitchFamily="49" charset="-122"/>
                <a:ea typeface="黑体" panose="02010609060101010101" pitchFamily="49" charset="-122"/>
              </a:rPr>
              <a:t>于滤波、振荡、</a:t>
            </a:r>
            <a:r>
              <a:rPr lang="zh-CN" altLang="en-US" sz="2400" b="1" dirty="0">
                <a:solidFill>
                  <a:schemeClr val="accent6"/>
                </a:solidFill>
                <a:latin typeface="黑体" panose="02010609060101010101" pitchFamily="49" charset="-122"/>
                <a:ea typeface="黑体" panose="02010609060101010101" pitchFamily="49" charset="-122"/>
              </a:rPr>
              <a:t>相移、旁路、耦合等</a:t>
            </a:r>
            <a:r>
              <a:rPr lang="zh-CN" altLang="en-US" sz="2400" b="1" dirty="0" smtClean="0">
                <a:solidFill>
                  <a:schemeClr val="accent6"/>
                </a:solidFill>
                <a:latin typeface="黑体" panose="02010609060101010101" pitchFamily="49" charset="-122"/>
                <a:ea typeface="黑体" panose="02010609060101010101" pitchFamily="49" charset="-122"/>
              </a:rPr>
              <a:t>作用！</a:t>
            </a:r>
            <a:endParaRPr lang="zh-CN" altLang="en-US" sz="2400" b="1" dirty="0">
              <a:solidFill>
                <a:schemeClr val="accent6"/>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9659198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3" name="内容占位符 2"/>
          <p:cNvSpPr>
            <a:spLocks/>
          </p:cNvSpPr>
          <p:nvPr/>
        </p:nvSpPr>
        <p:spPr bwMode="auto">
          <a:xfrm>
            <a:off x="468313" y="1478111"/>
            <a:ext cx="8229600" cy="75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Char char="n"/>
            </a:pPr>
            <a:r>
              <a:rPr lang="zh-CN" altLang="en-US"/>
              <a:t>一个</a:t>
            </a:r>
            <a:r>
              <a:rPr lang="en-US" altLang="zh-CN"/>
              <a:t>47pF</a:t>
            </a:r>
            <a:r>
              <a:rPr lang="zh-CN" altLang="en-US"/>
              <a:t>电容器的特性</a:t>
            </a:r>
            <a:r>
              <a:rPr lang="en-US" altLang="zh-CN"/>
              <a:t>*</a:t>
            </a:r>
            <a:endParaRPr lang="zh-CN" altLang="en-US"/>
          </a:p>
        </p:txBody>
      </p:sp>
      <p:sp>
        <p:nvSpPr>
          <p:cNvPr id="7174" name="矩形 3"/>
          <p:cNvSpPr>
            <a:spLocks noChangeArrowheads="1"/>
          </p:cNvSpPr>
          <p:nvPr/>
        </p:nvSpPr>
        <p:spPr bwMode="auto">
          <a:xfrm>
            <a:off x="4356100" y="6086623"/>
            <a:ext cx="3398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1800">
                <a:latin typeface="Calibri" panose="020F0502020204030204" pitchFamily="34" charset="0"/>
              </a:rPr>
              <a:t>*——《</a:t>
            </a:r>
            <a:r>
              <a:rPr kumimoji="0" lang="zh-CN" altLang="en-US" sz="1800">
                <a:latin typeface="Calibri" panose="020F0502020204030204" pitchFamily="34" charset="0"/>
              </a:rPr>
              <a:t>射频电路设计</a:t>
            </a:r>
            <a:r>
              <a:rPr kumimoji="0" lang="en-US" altLang="zh-CN" sz="1800">
                <a:latin typeface="Calibri" panose="020F0502020204030204" pitchFamily="34" charset="0"/>
              </a:rPr>
              <a:t>》</a:t>
            </a:r>
            <a:r>
              <a:rPr kumimoji="0" lang="zh-CN" altLang="en-US" sz="1800">
                <a:latin typeface="Calibri" panose="020F0502020204030204" pitchFamily="34" charset="0"/>
              </a:rPr>
              <a:t>，</a:t>
            </a:r>
            <a:r>
              <a:rPr kumimoji="0" lang="en-US" altLang="zh-CN" sz="1800">
                <a:latin typeface="Calibri" panose="020F0502020204030204" pitchFamily="34" charset="0"/>
              </a:rPr>
              <a:t>pp.13</a:t>
            </a:r>
            <a:endParaRPr kumimoji="0" lang="zh-CN" altLang="en-US" sz="1800" b="0">
              <a:latin typeface="Calibri" panose="020F0502020204030204" pitchFamily="34" charset="0"/>
            </a:endParaRPr>
          </a:p>
        </p:txBody>
      </p:sp>
      <p:sp>
        <p:nvSpPr>
          <p:cNvPr id="7175" name="内容占位符 2"/>
          <p:cNvSpPr txBox="1">
            <a:spLocks/>
          </p:cNvSpPr>
          <p:nvPr/>
        </p:nvSpPr>
        <p:spPr bwMode="auto">
          <a:xfrm>
            <a:off x="642938" y="2565548"/>
            <a:ext cx="8229600" cy="757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20000"/>
              </a:spcBef>
              <a:buFont typeface="Arial" panose="020B0604020202020204" pitchFamily="34" charset="0"/>
              <a:buChar char="•"/>
            </a:pPr>
            <a:endParaRPr kumimoji="0" lang="zh-CN" altLang="en-US" sz="3200" b="0">
              <a:latin typeface="Calibri" panose="020F0502020204030204" pitchFamily="34" charset="0"/>
            </a:endParaRPr>
          </a:p>
        </p:txBody>
      </p:sp>
      <p:sp>
        <p:nvSpPr>
          <p:cNvPr id="7176" name="内容占位符 2"/>
          <p:cNvSpPr txBox="1">
            <a:spLocks/>
          </p:cNvSpPr>
          <p:nvPr/>
        </p:nvSpPr>
        <p:spPr bwMode="auto">
          <a:xfrm>
            <a:off x="468313" y="1909911"/>
            <a:ext cx="8229600" cy="1071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ct val="120000"/>
              </a:lnSpc>
              <a:spcBef>
                <a:spcPct val="20000"/>
              </a:spcBef>
            </a:pPr>
            <a:r>
              <a:rPr kumimoji="0" lang="zh-CN" altLang="en-US" b="0">
                <a:latin typeface="Calibri" panose="020F0502020204030204" pitchFamily="34" charset="0"/>
              </a:rPr>
              <a:t>      </a:t>
            </a:r>
            <a:r>
              <a:rPr kumimoji="0" lang="zh-CN" altLang="en-US"/>
              <a:t>引线长度</a:t>
            </a:r>
            <a:r>
              <a:rPr kumimoji="0" lang="en-US" altLang="zh-CN"/>
              <a:t>1.25cmAWG26</a:t>
            </a:r>
            <a:r>
              <a:rPr kumimoji="0" lang="zh-CN" altLang="en-US"/>
              <a:t>铜线，介质为氧化铝，损耗正切</a:t>
            </a:r>
            <a:r>
              <a:rPr kumimoji="0" lang="en-US" altLang="zh-CN"/>
              <a:t>0.01%.</a:t>
            </a:r>
            <a:endParaRPr kumimoji="0" lang="zh-CN" altLang="en-US"/>
          </a:p>
        </p:txBody>
      </p:sp>
      <p:sp>
        <p:nvSpPr>
          <p:cNvPr id="7177" name="内容占位符 2"/>
          <p:cNvSpPr txBox="1">
            <a:spLocks/>
          </p:cNvSpPr>
          <p:nvPr/>
        </p:nvSpPr>
        <p:spPr bwMode="auto">
          <a:xfrm>
            <a:off x="539750" y="2989411"/>
            <a:ext cx="8229600" cy="2686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ct val="120000"/>
              </a:lnSpc>
              <a:spcBef>
                <a:spcPct val="20000"/>
              </a:spcBef>
              <a:buFont typeface="Arial" panose="020B0604020202020204" pitchFamily="34" charset="0"/>
              <a:buChar char="•"/>
            </a:pPr>
            <a:r>
              <a:rPr kumimoji="0" lang="zh-CN" altLang="en-US"/>
              <a:t>特性</a:t>
            </a:r>
            <a:endParaRPr kumimoji="0" lang="en-US" altLang="zh-CN"/>
          </a:p>
          <a:p>
            <a:pPr algn="l" eaLnBrk="1" hangingPunct="1">
              <a:lnSpc>
                <a:spcPct val="150000"/>
              </a:lnSpc>
              <a:spcBef>
                <a:spcPct val="20000"/>
              </a:spcBef>
            </a:pPr>
            <a:r>
              <a:rPr kumimoji="0" lang="en-US" altLang="zh-CN"/>
              <a:t>    </a:t>
            </a:r>
            <a:r>
              <a:rPr kumimoji="0" lang="zh-CN" altLang="en-US"/>
              <a:t>寄生电感 </a:t>
            </a:r>
            <a:endParaRPr kumimoji="0" lang="en-US" altLang="zh-CN"/>
          </a:p>
          <a:p>
            <a:pPr algn="l" eaLnBrk="1" hangingPunct="1">
              <a:lnSpc>
                <a:spcPct val="150000"/>
              </a:lnSpc>
              <a:spcBef>
                <a:spcPct val="20000"/>
              </a:spcBef>
            </a:pPr>
            <a:r>
              <a:rPr kumimoji="0" lang="en-US" altLang="zh-CN"/>
              <a:t>    </a:t>
            </a:r>
            <a:r>
              <a:rPr kumimoji="0" lang="zh-CN" altLang="en-US"/>
              <a:t>引线串联电阻</a:t>
            </a:r>
            <a:endParaRPr kumimoji="0" lang="en-US" altLang="zh-CN"/>
          </a:p>
          <a:p>
            <a:pPr algn="l" eaLnBrk="1" hangingPunct="1">
              <a:lnSpc>
                <a:spcPct val="150000"/>
              </a:lnSpc>
              <a:spcBef>
                <a:spcPct val="20000"/>
              </a:spcBef>
            </a:pPr>
            <a:r>
              <a:rPr kumimoji="0" lang="en-US" altLang="zh-CN"/>
              <a:t>    </a:t>
            </a:r>
            <a:r>
              <a:rPr kumimoji="0" lang="zh-CN" altLang="en-US"/>
              <a:t>并联漏泄电阻</a:t>
            </a:r>
            <a:endParaRPr kumimoji="0" lang="en-US" altLang="zh-CN"/>
          </a:p>
          <a:p>
            <a:pPr algn="l" eaLnBrk="1" hangingPunct="1">
              <a:lnSpc>
                <a:spcPct val="120000"/>
              </a:lnSpc>
              <a:spcBef>
                <a:spcPct val="20000"/>
              </a:spcBef>
              <a:buFont typeface="Arial" panose="020B0604020202020204" pitchFamily="34" charset="0"/>
              <a:buChar char="•"/>
            </a:pPr>
            <a:endParaRPr kumimoji="0" lang="zh-CN" altLang="en-US"/>
          </a:p>
        </p:txBody>
      </p:sp>
      <p:graphicFrame>
        <p:nvGraphicFramePr>
          <p:cNvPr id="7170" name="Object 2"/>
          <p:cNvGraphicFramePr>
            <a:graphicFrameLocks noChangeAspect="1"/>
          </p:cNvGraphicFramePr>
          <p:nvPr>
            <p:extLst>
              <p:ext uri="{D42A27DB-BD31-4B8C-83A1-F6EECF244321}">
                <p14:modId xmlns:p14="http://schemas.microsoft.com/office/powerpoint/2010/main" val="503017360"/>
              </p:ext>
            </p:extLst>
          </p:nvPr>
        </p:nvGraphicFramePr>
        <p:xfrm>
          <a:off x="3995738" y="3421211"/>
          <a:ext cx="1828800" cy="939800"/>
        </p:xfrm>
        <a:graphic>
          <a:graphicData uri="http://schemas.openxmlformats.org/presentationml/2006/ole">
            <mc:AlternateContent xmlns:mc="http://schemas.openxmlformats.org/markup-compatibility/2006">
              <mc:Choice xmlns:v="urn:schemas-microsoft-com:vml" Requires="v">
                <p:oleObj spid="_x0000_s90116" name="公式" r:id="rId3" imgW="914400" imgH="469800" progId="Equation.3">
                  <p:embed/>
                </p:oleObj>
              </mc:Choice>
              <mc:Fallback>
                <p:oleObj name="公式" r:id="rId3" imgW="914400" imgH="4698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3421211"/>
                        <a:ext cx="1828800" cy="93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3"/>
          <p:cNvGraphicFramePr>
            <a:graphicFrameLocks noChangeAspect="1"/>
          </p:cNvGraphicFramePr>
          <p:nvPr>
            <p:extLst>
              <p:ext uri="{D42A27DB-BD31-4B8C-83A1-F6EECF244321}">
                <p14:modId xmlns:p14="http://schemas.microsoft.com/office/powerpoint/2010/main" val="21201491"/>
              </p:ext>
            </p:extLst>
          </p:nvPr>
        </p:nvGraphicFramePr>
        <p:xfrm>
          <a:off x="3924300" y="4357836"/>
          <a:ext cx="2133600" cy="508000"/>
        </p:xfrm>
        <a:graphic>
          <a:graphicData uri="http://schemas.openxmlformats.org/presentationml/2006/ole">
            <mc:AlternateContent xmlns:mc="http://schemas.openxmlformats.org/markup-compatibility/2006">
              <mc:Choice xmlns:v="urn:schemas-microsoft-com:vml" Requires="v">
                <p:oleObj spid="_x0000_s90117" name="公式" r:id="rId5" imgW="1066680" imgH="253800" progId="Equation.3">
                  <p:embed/>
                </p:oleObj>
              </mc:Choice>
              <mc:Fallback>
                <p:oleObj name="公式" r:id="rId5" imgW="1066680" imgH="253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24300" y="4357836"/>
                        <a:ext cx="2133600" cy="508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4"/>
          <p:cNvGraphicFramePr>
            <a:graphicFrameLocks noChangeAspect="1"/>
          </p:cNvGraphicFramePr>
          <p:nvPr>
            <p:extLst>
              <p:ext uri="{D42A27DB-BD31-4B8C-83A1-F6EECF244321}">
                <p14:modId xmlns:p14="http://schemas.microsoft.com/office/powerpoint/2010/main" val="1348048091"/>
              </p:ext>
            </p:extLst>
          </p:nvPr>
        </p:nvGraphicFramePr>
        <p:xfrm>
          <a:off x="3851275" y="5005536"/>
          <a:ext cx="2717800" cy="889000"/>
        </p:xfrm>
        <a:graphic>
          <a:graphicData uri="http://schemas.openxmlformats.org/presentationml/2006/ole">
            <mc:AlternateContent xmlns:mc="http://schemas.openxmlformats.org/markup-compatibility/2006">
              <mc:Choice xmlns:v="urn:schemas-microsoft-com:vml" Requires="v">
                <p:oleObj spid="_x0000_s90118" name="公式" r:id="rId7" imgW="1358640" imgH="444240" progId="Equation.3">
                  <p:embed/>
                </p:oleObj>
              </mc:Choice>
              <mc:Fallback>
                <p:oleObj name="公式" r:id="rId7" imgW="1358640" imgH="4442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51275" y="5005536"/>
                        <a:ext cx="2717800" cy="889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53</a:t>
            </a:fld>
            <a:endParaRPr lang="en-US" altLang="zh-CN"/>
          </a:p>
        </p:txBody>
      </p:sp>
    </p:spTree>
    <p:extLst>
      <p:ext uri="{BB962C8B-B14F-4D97-AF65-F5344CB8AC3E}">
        <p14:creationId xmlns:p14="http://schemas.microsoft.com/office/powerpoint/2010/main" val="26767850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2" name="TextBox 11"/>
          <p:cNvSpPr txBox="1">
            <a:spLocks noChangeArrowheads="1"/>
          </p:cNvSpPr>
          <p:nvPr/>
        </p:nvSpPr>
        <p:spPr bwMode="auto">
          <a:xfrm>
            <a:off x="1619250" y="5229225"/>
            <a:ext cx="57594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t>在约</a:t>
            </a:r>
            <a:r>
              <a:rPr kumimoji="0" lang="en-US" altLang="zh-CN" sz="2400"/>
              <a:t>5GHz</a:t>
            </a:r>
            <a:r>
              <a:rPr kumimoji="0" lang="zh-CN" altLang="en-US" sz="2400"/>
              <a:t>有一谐振点，小于谐振频率为电容特性，大于此频率为电感特性。</a:t>
            </a:r>
          </a:p>
        </p:txBody>
      </p:sp>
      <p:pic>
        <p:nvPicPr>
          <p:cNvPr id="30724"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35696" y="1340768"/>
            <a:ext cx="5181600" cy="369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54</a:t>
            </a:fld>
            <a:endParaRPr lang="en-US" altLang="zh-CN"/>
          </a:p>
        </p:txBody>
      </p:sp>
    </p:spTree>
    <p:extLst>
      <p:ext uri="{BB962C8B-B14F-4D97-AF65-F5344CB8AC3E}">
        <p14:creationId xmlns:p14="http://schemas.microsoft.com/office/powerpoint/2010/main" val="3603118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1012"/>
                                        </p:tgtEl>
                                        <p:attrNameLst>
                                          <p:attrName>style.visibility</p:attrName>
                                        </p:attrNameLst>
                                      </p:cBhvr>
                                      <p:to>
                                        <p:strVal val="visible"/>
                                      </p:to>
                                    </p:set>
                                    <p:animEffect transition="in" filter="blinds(horizontal)">
                                      <p:cBhvr>
                                        <p:cTn id="7" dur="500"/>
                                        <p:tgtEl>
                                          <p:spTgt spid="1710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101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内容占位符 2"/>
          <p:cNvSpPr>
            <a:spLocks/>
          </p:cNvSpPr>
          <p:nvPr/>
        </p:nvSpPr>
        <p:spPr bwMode="auto">
          <a:xfrm>
            <a:off x="1040353" y="372205"/>
            <a:ext cx="6600825" cy="355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en-US" altLang="zh-CN" sz="3200" dirty="0"/>
              <a:t>c)</a:t>
            </a:r>
            <a:r>
              <a:rPr lang="zh-CN" altLang="en-US" sz="3200" dirty="0"/>
              <a:t>电感</a:t>
            </a:r>
          </a:p>
        </p:txBody>
      </p:sp>
      <p:pic>
        <p:nvPicPr>
          <p:cNvPr id="3174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3663" y="1797068"/>
            <a:ext cx="1944688" cy="108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8"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51050" y="3836119"/>
            <a:ext cx="4870450" cy="252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 name="Group 10"/>
          <p:cNvGrpSpPr>
            <a:grpSpLocks/>
          </p:cNvGrpSpPr>
          <p:nvPr/>
        </p:nvGrpSpPr>
        <p:grpSpPr bwMode="auto">
          <a:xfrm>
            <a:off x="4500563" y="5780806"/>
            <a:ext cx="3490912" cy="744538"/>
            <a:chOff x="2835" y="3294"/>
            <a:chExt cx="2199" cy="469"/>
          </a:xfrm>
        </p:grpSpPr>
        <p:sp>
          <p:nvSpPr>
            <p:cNvPr id="31754" name="Text Box 8"/>
            <p:cNvSpPr txBox="1">
              <a:spLocks noChangeArrowheads="1"/>
            </p:cNvSpPr>
            <p:nvPr/>
          </p:nvSpPr>
          <p:spPr bwMode="auto">
            <a:xfrm>
              <a:off x="3651" y="3475"/>
              <a:ext cx="138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rPr>
                <a:t>寄生旁路电容</a:t>
              </a:r>
            </a:p>
          </p:txBody>
        </p:sp>
        <p:sp>
          <p:nvSpPr>
            <p:cNvPr id="31755" name="Line 9"/>
            <p:cNvSpPr>
              <a:spLocks noChangeShapeType="1"/>
            </p:cNvSpPr>
            <p:nvPr/>
          </p:nvSpPr>
          <p:spPr bwMode="auto">
            <a:xfrm flipH="1" flipV="1">
              <a:off x="2835" y="3294"/>
              <a:ext cx="1134" cy="227"/>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3"/>
          <p:cNvGrpSpPr>
            <a:grpSpLocks/>
          </p:cNvGrpSpPr>
          <p:nvPr/>
        </p:nvGrpSpPr>
        <p:grpSpPr bwMode="auto">
          <a:xfrm>
            <a:off x="5292725" y="3116981"/>
            <a:ext cx="2447925" cy="935038"/>
            <a:chOff x="3334" y="1616"/>
            <a:chExt cx="1542" cy="589"/>
          </a:xfrm>
        </p:grpSpPr>
        <p:sp>
          <p:nvSpPr>
            <p:cNvPr id="31752" name="Text Box 11"/>
            <p:cNvSpPr txBox="1">
              <a:spLocks noChangeArrowheads="1"/>
            </p:cNvSpPr>
            <p:nvPr/>
          </p:nvSpPr>
          <p:spPr bwMode="auto">
            <a:xfrm>
              <a:off x="3878" y="1616"/>
              <a:ext cx="99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solidFill>
                    <a:srgbClr val="0000FF"/>
                  </a:solidFill>
                </a:rPr>
                <a:t>串联电阻</a:t>
              </a:r>
            </a:p>
          </p:txBody>
        </p:sp>
        <p:sp>
          <p:nvSpPr>
            <p:cNvPr id="31753" name="Line 12"/>
            <p:cNvSpPr>
              <a:spLocks noChangeShapeType="1"/>
            </p:cNvSpPr>
            <p:nvPr/>
          </p:nvSpPr>
          <p:spPr bwMode="auto">
            <a:xfrm flipH="1">
              <a:off x="3334" y="1888"/>
              <a:ext cx="725" cy="317"/>
            </a:xfrm>
            <a:prstGeom prst="line">
              <a:avLst/>
            </a:prstGeom>
            <a:noFill/>
            <a:ln w="28575">
              <a:solidFill>
                <a:srgbClr val="0000FF"/>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55</a:t>
            </a:fld>
            <a:endParaRPr lang="en-US" altLang="zh-CN"/>
          </a:p>
        </p:txBody>
      </p:sp>
      <p:pic>
        <p:nvPicPr>
          <p:cNvPr id="14" name="Picture 2" descr="“电感”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4466" y="1150467"/>
            <a:ext cx="3651958" cy="2472680"/>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p:cNvSpPr/>
          <p:nvPr/>
        </p:nvSpPr>
        <p:spPr>
          <a:xfrm>
            <a:off x="2563201" y="149731"/>
            <a:ext cx="5420317" cy="830997"/>
          </a:xfrm>
          <a:prstGeom prst="rect">
            <a:avLst/>
          </a:prstGeom>
        </p:spPr>
        <p:txBody>
          <a:bodyPr wrap="square">
            <a:spAutoFit/>
          </a:bodyPr>
          <a:lstStyle/>
          <a:p>
            <a:r>
              <a:rPr lang="zh-CN" altLang="en-US" sz="2400" b="1" dirty="0">
                <a:solidFill>
                  <a:schemeClr val="accent6"/>
                </a:solidFill>
                <a:latin typeface="黑体" panose="02010609060101010101" pitchFamily="49" charset="-122"/>
                <a:ea typeface="黑体" panose="02010609060101010101" pitchFamily="49" charset="-122"/>
              </a:rPr>
              <a:t>电感主要通直流，阻交流，在电路可用于滤波、振荡、延迟、陷波等作用。</a:t>
            </a:r>
          </a:p>
        </p:txBody>
      </p:sp>
    </p:spTree>
    <p:extLst>
      <p:ext uri="{BB962C8B-B14F-4D97-AF65-F5344CB8AC3E}">
        <p14:creationId xmlns:p14="http://schemas.microsoft.com/office/powerpoint/2010/main" val="152196359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内容占位符 2"/>
          <p:cNvSpPr>
            <a:spLocks/>
          </p:cNvSpPr>
          <p:nvPr/>
        </p:nvSpPr>
        <p:spPr bwMode="auto">
          <a:xfrm>
            <a:off x="539750" y="1341438"/>
            <a:ext cx="8229600" cy="154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lnSpc>
                <a:spcPct val="90000"/>
              </a:lnSpc>
              <a:spcBef>
                <a:spcPct val="20000"/>
              </a:spcBef>
              <a:buClr>
                <a:schemeClr val="folHlink"/>
              </a:buClr>
              <a:buSzPct val="60000"/>
              <a:buFont typeface="Wingdings" panose="05000000000000000000" pitchFamily="2" charset="2"/>
              <a:buChar char="n"/>
            </a:pPr>
            <a:r>
              <a:rPr lang="zh-CN" altLang="en-US"/>
              <a:t>一个电感实例</a:t>
            </a:r>
            <a:r>
              <a:rPr lang="en-US" altLang="zh-CN"/>
              <a:t> *</a:t>
            </a:r>
          </a:p>
          <a:p>
            <a:pPr algn="l">
              <a:lnSpc>
                <a:spcPct val="90000"/>
              </a:lnSpc>
              <a:spcBef>
                <a:spcPct val="20000"/>
              </a:spcBef>
              <a:buClr>
                <a:schemeClr val="folHlink"/>
              </a:buClr>
              <a:buSzPct val="60000"/>
              <a:buFont typeface="Wingdings" panose="05000000000000000000" pitchFamily="2" charset="2"/>
              <a:buNone/>
            </a:pPr>
            <a:r>
              <a:rPr lang="en-US" altLang="zh-CN"/>
              <a:t>    </a:t>
            </a:r>
            <a:r>
              <a:rPr lang="zh-CN" altLang="en-US"/>
              <a:t>线圈由</a:t>
            </a:r>
            <a:r>
              <a:rPr lang="en-US" altLang="zh-CN"/>
              <a:t>AWG36</a:t>
            </a:r>
            <a:r>
              <a:rPr lang="zh-CN" altLang="en-US"/>
              <a:t>铜线在</a:t>
            </a:r>
            <a:r>
              <a:rPr lang="en-US" altLang="zh-CN"/>
              <a:t>0.1</a:t>
            </a:r>
            <a:r>
              <a:rPr lang="zh-CN" altLang="en-US"/>
              <a:t>英寸空气芯上绕</a:t>
            </a:r>
            <a:r>
              <a:rPr lang="en-US" altLang="zh-CN"/>
              <a:t>3.5</a:t>
            </a:r>
            <a:r>
              <a:rPr lang="zh-CN" altLang="en-US"/>
              <a:t>匝，长</a:t>
            </a:r>
            <a:r>
              <a:rPr lang="en-US" altLang="zh-CN"/>
              <a:t>0.05</a:t>
            </a:r>
            <a:r>
              <a:rPr lang="zh-CN" altLang="en-US"/>
              <a:t>英寸。</a:t>
            </a:r>
          </a:p>
        </p:txBody>
      </p:sp>
      <p:sp>
        <p:nvSpPr>
          <p:cNvPr id="8198" name="矩形 3"/>
          <p:cNvSpPr>
            <a:spLocks noChangeArrowheads="1"/>
          </p:cNvSpPr>
          <p:nvPr/>
        </p:nvSpPr>
        <p:spPr bwMode="auto">
          <a:xfrm>
            <a:off x="5003800" y="6165850"/>
            <a:ext cx="3398838"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1800">
                <a:latin typeface="Calibri" panose="020F0502020204030204" pitchFamily="34" charset="0"/>
              </a:rPr>
              <a:t>*——《</a:t>
            </a:r>
            <a:r>
              <a:rPr kumimoji="0" lang="zh-CN" altLang="en-US" sz="1800">
                <a:latin typeface="Calibri" panose="020F0502020204030204" pitchFamily="34" charset="0"/>
              </a:rPr>
              <a:t>射频电路设计</a:t>
            </a:r>
            <a:r>
              <a:rPr kumimoji="0" lang="en-US" altLang="zh-CN" sz="1800">
                <a:latin typeface="Calibri" panose="020F0502020204030204" pitchFamily="34" charset="0"/>
              </a:rPr>
              <a:t>》</a:t>
            </a:r>
            <a:r>
              <a:rPr kumimoji="0" lang="zh-CN" altLang="en-US" sz="1800">
                <a:latin typeface="Calibri" panose="020F0502020204030204" pitchFamily="34" charset="0"/>
              </a:rPr>
              <a:t>，</a:t>
            </a:r>
            <a:r>
              <a:rPr kumimoji="0" lang="en-US" altLang="zh-CN" sz="1800">
                <a:latin typeface="Calibri" panose="020F0502020204030204" pitchFamily="34" charset="0"/>
              </a:rPr>
              <a:t>pp.15</a:t>
            </a:r>
            <a:endParaRPr kumimoji="0" lang="zh-CN" altLang="en-US" sz="1800" b="0">
              <a:latin typeface="Calibri" panose="020F0502020204030204" pitchFamily="34" charset="0"/>
            </a:endParaRPr>
          </a:p>
        </p:txBody>
      </p:sp>
      <p:sp>
        <p:nvSpPr>
          <p:cNvPr id="8199" name="TextBox 5"/>
          <p:cNvSpPr txBox="1">
            <a:spLocks noChangeArrowheads="1"/>
          </p:cNvSpPr>
          <p:nvPr/>
        </p:nvSpPr>
        <p:spPr bwMode="auto">
          <a:xfrm>
            <a:off x="755650" y="2924175"/>
            <a:ext cx="428625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Calibri" panose="020F0502020204030204" pitchFamily="34" charset="0"/>
              </a:rPr>
              <a:t>由空气螺旋电感公式得：</a:t>
            </a:r>
          </a:p>
        </p:txBody>
      </p:sp>
      <p:graphicFrame>
        <p:nvGraphicFramePr>
          <p:cNvPr id="8194" name="Object 2"/>
          <p:cNvGraphicFramePr>
            <a:graphicFrameLocks noChangeAspect="1"/>
          </p:cNvGraphicFramePr>
          <p:nvPr/>
        </p:nvGraphicFramePr>
        <p:xfrm>
          <a:off x="4859338" y="2781300"/>
          <a:ext cx="3352800" cy="838200"/>
        </p:xfrm>
        <a:graphic>
          <a:graphicData uri="http://schemas.openxmlformats.org/presentationml/2006/ole">
            <mc:AlternateContent xmlns:mc="http://schemas.openxmlformats.org/markup-compatibility/2006">
              <mc:Choice xmlns:v="urn:schemas-microsoft-com:vml" Requires="v">
                <p:oleObj spid="_x0000_s91137" name="公式" r:id="rId3" imgW="1676160" imgH="419040" progId="Equation.3">
                  <p:embed/>
                </p:oleObj>
              </mc:Choice>
              <mc:Fallback>
                <p:oleObj name="公式" r:id="rId3" imgW="1676160" imgH="4190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2781300"/>
                        <a:ext cx="3352800" cy="838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0" name="TextBox 7"/>
          <p:cNvSpPr txBox="1">
            <a:spLocks noChangeArrowheads="1"/>
          </p:cNvSpPr>
          <p:nvPr/>
        </p:nvSpPr>
        <p:spPr bwMode="auto">
          <a:xfrm>
            <a:off x="684213" y="3644900"/>
            <a:ext cx="5286375"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Calibri" panose="020F0502020204030204" pitchFamily="34" charset="0"/>
              </a:rPr>
              <a:t>将寄生电容近似为平板电容得：</a:t>
            </a:r>
          </a:p>
        </p:txBody>
      </p:sp>
      <p:graphicFrame>
        <p:nvGraphicFramePr>
          <p:cNvPr id="8195" name="Object 3"/>
          <p:cNvGraphicFramePr>
            <a:graphicFrameLocks noChangeAspect="1"/>
          </p:cNvGraphicFramePr>
          <p:nvPr/>
        </p:nvGraphicFramePr>
        <p:xfrm>
          <a:off x="5940425" y="3716338"/>
          <a:ext cx="1981200" cy="406400"/>
        </p:xfrm>
        <a:graphic>
          <a:graphicData uri="http://schemas.openxmlformats.org/presentationml/2006/ole">
            <mc:AlternateContent xmlns:mc="http://schemas.openxmlformats.org/markup-compatibility/2006">
              <mc:Choice xmlns:v="urn:schemas-microsoft-com:vml" Requires="v">
                <p:oleObj spid="_x0000_s91138" name="公式" r:id="rId5" imgW="990360" imgH="203040" progId="Equation.3">
                  <p:embed/>
                </p:oleObj>
              </mc:Choice>
              <mc:Fallback>
                <p:oleObj name="公式" r:id="rId5" imgW="990360" imgH="203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40425" y="3716338"/>
                        <a:ext cx="19812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201" name="TextBox 9"/>
          <p:cNvSpPr txBox="1">
            <a:spLocks noChangeArrowheads="1"/>
          </p:cNvSpPr>
          <p:nvPr/>
        </p:nvSpPr>
        <p:spPr bwMode="auto">
          <a:xfrm>
            <a:off x="714375" y="4357688"/>
            <a:ext cx="5286375"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Calibri" panose="020F0502020204030204" pitchFamily="34" charset="0"/>
              </a:rPr>
              <a:t>导线电阻：</a:t>
            </a:r>
          </a:p>
        </p:txBody>
      </p:sp>
      <p:graphicFrame>
        <p:nvGraphicFramePr>
          <p:cNvPr id="8196" name="Object 4"/>
          <p:cNvGraphicFramePr>
            <a:graphicFrameLocks noChangeAspect="1"/>
          </p:cNvGraphicFramePr>
          <p:nvPr/>
        </p:nvGraphicFramePr>
        <p:xfrm>
          <a:off x="2844800" y="4429125"/>
          <a:ext cx="1778000" cy="406400"/>
        </p:xfrm>
        <a:graphic>
          <a:graphicData uri="http://schemas.openxmlformats.org/presentationml/2006/ole">
            <mc:AlternateContent xmlns:mc="http://schemas.openxmlformats.org/markup-compatibility/2006">
              <mc:Choice xmlns:v="urn:schemas-microsoft-com:vml" Requires="v">
                <p:oleObj spid="_x0000_s91139" name="公式" r:id="rId7" imgW="888840" imgH="203040" progId="Equation.3">
                  <p:embed/>
                </p:oleObj>
              </mc:Choice>
              <mc:Fallback>
                <p:oleObj name="公式" r:id="rId7" imgW="888840" imgH="2030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4800" y="4429125"/>
                        <a:ext cx="1778000" cy="406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56</a:t>
            </a:fld>
            <a:endParaRPr lang="en-US" altLang="zh-CN"/>
          </a:p>
        </p:txBody>
      </p:sp>
    </p:spTree>
    <p:extLst>
      <p:ext uri="{BB962C8B-B14F-4D97-AF65-F5344CB8AC3E}">
        <p14:creationId xmlns:p14="http://schemas.microsoft.com/office/powerpoint/2010/main" val="11107640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03350" y="1125538"/>
            <a:ext cx="5911850" cy="3971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
        <p:nvSpPr>
          <p:cNvPr id="172037" name="TextBox 11"/>
          <p:cNvSpPr txBox="1">
            <a:spLocks noChangeArrowheads="1"/>
          </p:cNvSpPr>
          <p:nvPr/>
        </p:nvSpPr>
        <p:spPr bwMode="auto">
          <a:xfrm>
            <a:off x="1692275" y="5084763"/>
            <a:ext cx="6048375"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t>在约</a:t>
            </a:r>
            <a:r>
              <a:rPr kumimoji="0" lang="en-US" altLang="zh-CN" sz="2400"/>
              <a:t>2GHz</a:t>
            </a:r>
            <a:r>
              <a:rPr kumimoji="0" lang="zh-CN" altLang="en-US" sz="2400"/>
              <a:t>处产生谐振，小于谐振频率为电感特性，大于谐振频率，寄生电容影响成为主要的，阻抗降低，呈现电容特性。</a:t>
            </a:r>
          </a:p>
        </p:txBody>
      </p:sp>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57</a:t>
            </a:fld>
            <a:endParaRPr lang="en-US" altLang="zh-CN"/>
          </a:p>
        </p:txBody>
      </p:sp>
    </p:spTree>
    <p:extLst>
      <p:ext uri="{BB962C8B-B14F-4D97-AF65-F5344CB8AC3E}">
        <p14:creationId xmlns:p14="http://schemas.microsoft.com/office/powerpoint/2010/main" val="376026825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2037"/>
                                        </p:tgtEl>
                                        <p:attrNameLst>
                                          <p:attrName>style.visibility</p:attrName>
                                        </p:attrNameLst>
                                      </p:cBhvr>
                                      <p:to>
                                        <p:strVal val="visible"/>
                                      </p:to>
                                    </p:set>
                                    <p:animEffect transition="in" filter="blinds(horizontal)">
                                      <p:cBhvr>
                                        <p:cTn id="7" dur="1000"/>
                                        <p:tgtEl>
                                          <p:spTgt spid="1720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203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dirty="0"/>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58</a:t>
            </a:fld>
            <a:endParaRPr lang="en-US" altLang="zh-CN"/>
          </a:p>
        </p:txBody>
      </p:sp>
      <p:pic>
        <p:nvPicPr>
          <p:cNvPr id="80898" name="Picture 2" descr="“电路板”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87624" y="1484784"/>
            <a:ext cx="6336704" cy="4780602"/>
          </a:xfrm>
          <a:prstGeom prst="rect">
            <a:avLst/>
          </a:prstGeom>
          <a:noFill/>
          <a:extLst>
            <a:ext uri="{909E8E84-426E-40DD-AFC4-6F175D3DCCD1}">
              <a14:hiddenFill xmlns:a14="http://schemas.microsoft.com/office/drawing/2010/main">
                <a:solidFill>
                  <a:srgbClr val="FFFFFF"/>
                </a:solidFill>
              </a14:hiddenFill>
            </a:ext>
          </a:extLst>
        </p:spPr>
      </p:pic>
      <p:pic>
        <p:nvPicPr>
          <p:cNvPr id="80900" name="Picture 4" descr="“毫米波pcb”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14398" t="13530" r="17562" b="15948"/>
          <a:stretch/>
        </p:blipFill>
        <p:spPr bwMode="auto">
          <a:xfrm>
            <a:off x="1835696" y="1988840"/>
            <a:ext cx="4536504" cy="3600401"/>
          </a:xfrm>
          <a:prstGeom prst="rect">
            <a:avLst/>
          </a:prstGeom>
          <a:noFill/>
          <a:extLst>
            <a:ext uri="{909E8E84-426E-40DD-AFC4-6F175D3DCCD1}">
              <a14:hiddenFill xmlns:a14="http://schemas.microsoft.com/office/drawing/2010/main">
                <a:solidFill>
                  <a:srgbClr val="FFFFFF"/>
                </a:solidFill>
              </a14:hiddenFill>
            </a:ext>
          </a:extLst>
        </p:spPr>
      </p:pic>
      <p:pic>
        <p:nvPicPr>
          <p:cNvPr id="80902" name="Picture 6" descr="“毫米波pcb”的图片搜索结果"/>
          <p:cNvPicPr>
            <a:picLocks noChangeAspect="1" noChangeArrowheads="1"/>
          </p:cNvPicPr>
          <p:nvPr/>
        </p:nvPicPr>
        <p:blipFill rotWithShape="1">
          <a:blip r:embed="rId4">
            <a:extLst>
              <a:ext uri="{28A0092B-C50C-407E-A947-70E740481C1C}">
                <a14:useLocalDpi xmlns:a14="http://schemas.microsoft.com/office/drawing/2010/main" val="0"/>
              </a:ext>
            </a:extLst>
          </a:blip>
          <a:srcRect l="23370" t="14550" r="29382" b="4451"/>
          <a:stretch/>
        </p:blipFill>
        <p:spPr bwMode="auto">
          <a:xfrm>
            <a:off x="1619672" y="1456438"/>
            <a:ext cx="4968552" cy="48082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1513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89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80898"/>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0900"/>
                                        </p:tgtEl>
                                        <p:attrNameLst>
                                          <p:attrName>style.visibility</p:attrName>
                                        </p:attrNameLst>
                                      </p:cBhvr>
                                      <p:to>
                                        <p:strVal val="visible"/>
                                      </p:to>
                                    </p:set>
                                    <p:animEffect transition="in" filter="fade">
                                      <p:cBhvr>
                                        <p:cTn id="15" dur="500"/>
                                        <p:tgtEl>
                                          <p:spTgt spid="8090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80900"/>
                                        </p:tgtEl>
                                      </p:cBhvr>
                                    </p:animEffect>
                                    <p:set>
                                      <p:cBhvr>
                                        <p:cTn id="20" dur="1" fill="hold">
                                          <p:stCondLst>
                                            <p:cond delay="499"/>
                                          </p:stCondLst>
                                        </p:cTn>
                                        <p:tgtEl>
                                          <p:spTgt spid="8090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09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11560" y="19472"/>
            <a:ext cx="7793037" cy="1143000"/>
          </a:xfrm>
        </p:spPr>
        <p:txBody>
          <a:bodyPr/>
          <a:lstStyle/>
          <a:p>
            <a:r>
              <a:rPr lang="zh-CN" altLang="en-US" sz="4000" dirty="0" smtClean="0">
                <a:latin typeface="微软雅黑" panose="020B0503020204020204" pitchFamily="34" charset="-122"/>
                <a:ea typeface="微软雅黑" panose="020B0503020204020204" pitchFamily="34" charset="-122"/>
              </a:rPr>
              <a:t>功率放大器原理图</a:t>
            </a:r>
          </a:p>
        </p:txBody>
      </p:sp>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59</a:t>
            </a:fld>
            <a:endParaRPr lang="en-US" altLang="zh-CN"/>
          </a:p>
        </p:txBody>
      </p:sp>
      <p:pic>
        <p:nvPicPr>
          <p:cNvPr id="18435"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6474" r="4507"/>
          <a:stretch/>
        </p:blipFill>
        <p:spPr bwMode="auto">
          <a:xfrm>
            <a:off x="123247" y="1844824"/>
            <a:ext cx="8769661" cy="446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Tree>
    <p:extLst>
      <p:ext uri="{BB962C8B-B14F-4D97-AF65-F5344CB8AC3E}">
        <p14:creationId xmlns:p14="http://schemas.microsoft.com/office/powerpoint/2010/main" val="325048244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a:xfrm>
            <a:off x="539552" y="332656"/>
            <a:ext cx="3240360" cy="714375"/>
          </a:xfrm>
        </p:spPr>
        <p:txBody>
          <a:bodyPr/>
          <a:lstStyle/>
          <a:p>
            <a:pPr eaLnBrk="1" hangingPunct="1"/>
            <a:r>
              <a:rPr lang="zh-CN" altLang="en-US" sz="4000" dirty="0">
                <a:latin typeface="微软雅黑" panose="020B0503020204020204" pitchFamily="34" charset="-122"/>
                <a:ea typeface="微软雅黑" panose="020B0503020204020204" pitchFamily="34" charset="-122"/>
              </a:rPr>
              <a:t>培养目标</a:t>
            </a:r>
          </a:p>
        </p:txBody>
      </p:sp>
      <p:sp>
        <p:nvSpPr>
          <p:cNvPr id="77827" name="Rectangle 3"/>
          <p:cNvSpPr>
            <a:spLocks noGrp="1" noChangeArrowheads="1"/>
          </p:cNvSpPr>
          <p:nvPr>
            <p:ph idx="1"/>
          </p:nvPr>
        </p:nvSpPr>
        <p:spPr>
          <a:xfrm>
            <a:off x="395536" y="1628800"/>
            <a:ext cx="8462499" cy="4302125"/>
          </a:xfrm>
        </p:spPr>
        <p:txBody>
          <a:bodyPr/>
          <a:lstStyle/>
          <a:p>
            <a:pPr algn="just" eaLnBrk="1" hangingPunct="1">
              <a:lnSpc>
                <a:spcPts val="4800"/>
              </a:lnSpc>
            </a:pPr>
            <a:r>
              <a:rPr lang="zh-CN" altLang="en-US" b="1" dirty="0" smtClean="0"/>
              <a:t>通过本课程的学习，应掌握现代通信系统的电路原理和通信电路的基本知识。</a:t>
            </a:r>
            <a:endParaRPr lang="zh-CN" altLang="en-US" sz="800" b="1" dirty="0" smtClean="0"/>
          </a:p>
          <a:p>
            <a:pPr algn="just" eaLnBrk="1" hangingPunct="1">
              <a:lnSpc>
                <a:spcPts val="4800"/>
              </a:lnSpc>
            </a:pPr>
            <a:r>
              <a:rPr lang="zh-CN" altLang="en-US" b="1" dirty="0" smtClean="0"/>
              <a:t>了解和熟悉通信系统的组成电路，通信电路原理和应用方法，掌握通信电路技术和电路设计。</a:t>
            </a:r>
            <a:endParaRPr lang="zh-CN" altLang="en-US" sz="800" b="1" dirty="0" smtClean="0"/>
          </a:p>
          <a:p>
            <a:pPr algn="just" eaLnBrk="1" hangingPunct="1">
              <a:lnSpc>
                <a:spcPts val="4800"/>
              </a:lnSpc>
            </a:pPr>
            <a:r>
              <a:rPr lang="zh-CN" altLang="en-US" b="1" dirty="0" smtClean="0"/>
              <a:t>本课程主要以介绍通信电路基本概念和相关技术为主</a:t>
            </a:r>
            <a:r>
              <a:rPr lang="zh-CN" altLang="en-US" sz="3900" dirty="0" smtClean="0"/>
              <a:t>。</a:t>
            </a:r>
          </a:p>
        </p:txBody>
      </p:sp>
      <p:sp>
        <p:nvSpPr>
          <p:cNvPr id="614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F845F1E-F3D9-4793-BF24-44DAB05798E7}" type="slidenum">
              <a:rPr lang="en-US" altLang="zh-CN" sz="1000"/>
              <a:pPr>
                <a:spcBef>
                  <a:spcPct val="0"/>
                </a:spcBef>
                <a:buClrTx/>
                <a:buSzTx/>
                <a:buFontTx/>
                <a:buNone/>
              </a:pPr>
              <a:t>6</a:t>
            </a:fld>
            <a:endParaRPr lang="en-US" altLang="zh-CN" sz="1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8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7827">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782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827" grpId="0" build="p"/>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a:xfrm>
            <a:off x="395536" y="-11578"/>
            <a:ext cx="7543800" cy="1295400"/>
          </a:xfrm>
        </p:spPr>
        <p:txBody>
          <a:bodyPr/>
          <a:lstStyle/>
          <a:p>
            <a:r>
              <a:rPr lang="zh-CN" altLang="en-US" sz="4000" dirty="0" smtClean="0">
                <a:latin typeface="微软雅黑" panose="020B0503020204020204" pitchFamily="34" charset="-122"/>
                <a:ea typeface="微软雅黑" panose="020B0503020204020204" pitchFamily="34" charset="-122"/>
              </a:rPr>
              <a:t>功率放大器的版图</a:t>
            </a:r>
          </a:p>
        </p:txBody>
      </p:sp>
      <p:pic>
        <p:nvPicPr>
          <p:cNvPr id="194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1880288"/>
            <a:ext cx="8383009" cy="4212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60</a:t>
            </a:fld>
            <a:endParaRPr lang="en-US" altLang="zh-CN"/>
          </a:p>
        </p:txBody>
      </p:sp>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2241411988"/>
              </p:ext>
            </p:extLst>
          </p:nvPr>
        </p:nvGraphicFramePr>
        <p:xfrm>
          <a:off x="7236296" y="5589240"/>
          <a:ext cx="792088" cy="1120921"/>
        </p:xfrm>
        <a:graphic>
          <a:graphicData uri="http://schemas.openxmlformats.org/presentationml/2006/ole">
            <mc:AlternateContent xmlns:mc="http://schemas.openxmlformats.org/markup-compatibility/2006">
              <mc:Choice xmlns:v="urn:schemas-microsoft-com:vml" Requires="v">
                <p:oleObj spid="_x0000_s84169" name="Acrobat Document" r:id="rId4" imgW="5665728" imgH="8017318" progId="AcroExch.Document.7">
                  <p:embed/>
                </p:oleObj>
              </mc:Choice>
              <mc:Fallback>
                <p:oleObj name="Acrobat Document" r:id="rId4" imgW="5665728" imgH="8017318" progId="AcroExch.Document.7">
                  <p:embed/>
                  <p:pic>
                    <p:nvPicPr>
                      <p:cNvPr id="0" name=""/>
                      <p:cNvPicPr/>
                      <p:nvPr/>
                    </p:nvPicPr>
                    <p:blipFill>
                      <a:blip r:embed="rId5"/>
                      <a:stretch>
                        <a:fillRect/>
                      </a:stretch>
                    </p:blipFill>
                    <p:spPr>
                      <a:xfrm>
                        <a:off x="7236296" y="5589240"/>
                        <a:ext cx="792088" cy="1120921"/>
                      </a:xfrm>
                      <a:prstGeom prst="rect">
                        <a:avLst/>
                      </a:prstGeom>
                    </p:spPr>
                  </p:pic>
                </p:oleObj>
              </mc:Fallback>
            </mc:AlternateContent>
          </a:graphicData>
        </a:graphic>
      </p:graphicFrame>
    </p:spTree>
    <p:extLst>
      <p:ext uri="{BB962C8B-B14F-4D97-AF65-F5344CB8AC3E}">
        <p14:creationId xmlns:p14="http://schemas.microsoft.com/office/powerpoint/2010/main" val="372254868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61</a:t>
            </a:fld>
            <a:endParaRPr lang="en-US" altLang="zh-CN"/>
          </a:p>
        </p:txBody>
      </p:sp>
      <p:pic>
        <p:nvPicPr>
          <p:cNvPr id="13" name="内容占位符 12"/>
          <p:cNvPicPr>
            <a:picLocks noGrp="1" noChangeAspect="1"/>
          </p:cNvPicPr>
          <p:nvPr>
            <p:ph idx="1"/>
          </p:nvPr>
        </p:nvPicPr>
        <p:blipFill rotWithShape="1">
          <a:blip r:embed="rId2">
            <a:extLst>
              <a:ext uri="{28A0092B-C50C-407E-A947-70E740481C1C}">
                <a14:useLocalDpi xmlns:a14="http://schemas.microsoft.com/office/drawing/2010/main" val="0"/>
              </a:ext>
            </a:extLst>
          </a:blip>
          <a:srcRect l="3070" t="5938" r="4640" b="245"/>
          <a:stretch/>
        </p:blipFill>
        <p:spPr>
          <a:xfrm>
            <a:off x="307649" y="680749"/>
            <a:ext cx="7576719" cy="5700579"/>
          </a:xfrm>
        </p:spPr>
      </p:pic>
      <p:sp>
        <p:nvSpPr>
          <p:cNvPr id="14" name="矩形 13"/>
          <p:cNvSpPr/>
          <p:nvPr/>
        </p:nvSpPr>
        <p:spPr>
          <a:xfrm>
            <a:off x="1403648" y="1556792"/>
            <a:ext cx="3168352" cy="504056"/>
          </a:xfrm>
          <a:prstGeom prst="rect">
            <a:avLst/>
          </a:prstGeom>
          <a:noFill/>
          <a:ln>
            <a:solidFill>
              <a:srgbClr val="D703A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2208653" y="2060848"/>
            <a:ext cx="792088" cy="360040"/>
          </a:xfrm>
          <a:prstGeom prst="rect">
            <a:avLst/>
          </a:prstGeom>
          <a:noFill/>
          <a:ln>
            <a:solidFill>
              <a:srgbClr val="D703AA"/>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668270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6" presetClass="emph" presetSubtype="0" fill="hold" grpId="1" nodeType="clickEffect">
                                  <p:stCondLst>
                                    <p:cond delay="0"/>
                                  </p:stCondLst>
                                  <p:childTnLst>
                                    <p:animEffect transition="out" filter="fade">
                                      <p:cBhvr>
                                        <p:cTn id="12" dur="500" tmFilter="0, 0; .2, .5; .8, .5; 1, 0"/>
                                        <p:tgtEl>
                                          <p:spTgt spid="15"/>
                                        </p:tgtEl>
                                      </p:cBhvr>
                                    </p:animEffect>
                                    <p:animScale>
                                      <p:cBhvr>
                                        <p:cTn id="13" dur="250" autoRev="1" fill="hold"/>
                                        <p:tgtEl>
                                          <p:spTgt spid="15"/>
                                        </p:tgtEl>
                                      </p:cBhvr>
                                      <p:by x="105000" y="105000"/>
                                    </p:animScale>
                                  </p:childTnLst>
                                </p:cTn>
                              </p:par>
                              <p:par>
                                <p:cTn id="14" presetID="26" presetClass="emph" presetSubtype="0" fill="hold" grpId="1" nodeType="withEffect">
                                  <p:stCondLst>
                                    <p:cond delay="0"/>
                                  </p:stCondLst>
                                  <p:childTnLst>
                                    <p:animEffect transition="out" filter="fade">
                                      <p:cBhvr>
                                        <p:cTn id="15" dur="500" tmFilter="0, 0; .2, .5; .8, .5; 1, 0"/>
                                        <p:tgtEl>
                                          <p:spTgt spid="14"/>
                                        </p:tgtEl>
                                      </p:cBhvr>
                                    </p:animEffect>
                                    <p:animScale>
                                      <p:cBhvr>
                                        <p:cTn id="16" dur="250" autoRev="1" fill="hold"/>
                                        <p:tgtEl>
                                          <p:spTgt spid="1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animBg="1"/>
      <p:bldP spid="15" grpId="1"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528" y="260648"/>
            <a:ext cx="7543800" cy="863352"/>
          </a:xfrm>
        </p:spPr>
        <p:txBody>
          <a:bodyPr/>
          <a:lstStyle/>
          <a:p>
            <a:r>
              <a:rPr lang="zh-CN" altLang="en-US" sz="3600" dirty="0">
                <a:latin typeface="微软雅黑" panose="020B0503020204020204" pitchFamily="34" charset="-122"/>
                <a:ea typeface="微软雅黑" panose="020B0503020204020204" pitchFamily="34" charset="-122"/>
              </a:rPr>
              <a:t>通信电子线路（高频电子线路）特点</a:t>
            </a:r>
          </a:p>
        </p:txBody>
      </p:sp>
      <p:sp>
        <p:nvSpPr>
          <p:cNvPr id="3" name="内容占位符 2"/>
          <p:cNvSpPr>
            <a:spLocks noGrp="1"/>
          </p:cNvSpPr>
          <p:nvPr>
            <p:ph idx="1"/>
          </p:nvPr>
        </p:nvSpPr>
        <p:spPr>
          <a:xfrm>
            <a:off x="457200" y="1719263"/>
            <a:ext cx="8003232" cy="4411662"/>
          </a:xfrm>
        </p:spPr>
        <p:txBody>
          <a:bodyPr/>
          <a:lstStyle/>
          <a:p>
            <a:pPr>
              <a:lnSpc>
                <a:spcPts val="4000"/>
              </a:lnSpc>
              <a:buSzPct val="100000"/>
              <a:buFont typeface="Wingdings" panose="05000000000000000000" pitchFamily="2" charset="2"/>
              <a:buChar char="Ø"/>
            </a:pPr>
            <a:r>
              <a:rPr lang="zh-CN" altLang="en-US" b="1" dirty="0" smtClean="0">
                <a:solidFill>
                  <a:srgbClr val="0000FF"/>
                </a:solidFill>
                <a:latin typeface="黑体" panose="02010609060101010101" pitchFamily="49" charset="-122"/>
                <a:ea typeface="黑体" panose="02010609060101010101" pitchFamily="49" charset="-122"/>
              </a:rPr>
              <a:t>频率高</a:t>
            </a:r>
            <a:endParaRPr lang="en-US" altLang="zh-CN" b="1" dirty="0" smtClean="0">
              <a:solidFill>
                <a:srgbClr val="0000FF"/>
              </a:solidFill>
              <a:latin typeface="黑体" panose="02010609060101010101" pitchFamily="49" charset="-122"/>
              <a:ea typeface="黑体" panose="02010609060101010101" pitchFamily="49" charset="-122"/>
            </a:endParaRPr>
          </a:p>
          <a:p>
            <a:pPr marL="0" indent="0">
              <a:lnSpc>
                <a:spcPts val="4000"/>
              </a:lnSpc>
              <a:buSzPct val="100000"/>
              <a:buNone/>
            </a:pPr>
            <a:r>
              <a:rPr lang="en-US" altLang="zh-CN" b="1" dirty="0">
                <a:latin typeface="黑体" panose="02010609060101010101" pitchFamily="49" charset="-122"/>
                <a:ea typeface="黑体" panose="02010609060101010101" pitchFamily="49" charset="-122"/>
              </a:rPr>
              <a:t> </a:t>
            </a:r>
            <a:r>
              <a:rPr lang="en-US" altLang="zh-CN" b="1" dirty="0" smtClean="0">
                <a:latin typeface="黑体" panose="02010609060101010101" pitchFamily="49" charset="-122"/>
                <a:ea typeface="黑体" panose="02010609060101010101" pitchFamily="49" charset="-122"/>
              </a:rPr>
              <a:t> </a:t>
            </a:r>
            <a:r>
              <a:rPr lang="zh-CN" altLang="en-US" sz="2400" b="1" dirty="0">
                <a:latin typeface="黑体" panose="02010609060101010101" pitchFamily="49" charset="-122"/>
                <a:ea typeface="黑体" panose="02010609060101010101" pitchFamily="49" charset="-122"/>
              </a:rPr>
              <a:t>能容纳的信息量大，绝对带宽宽；器件高低频之间的差异；趋肤效应；辐射效应（天线）；时延特性</a:t>
            </a:r>
            <a:endParaRPr lang="en-US" altLang="zh-CN" sz="2400" b="1" dirty="0">
              <a:latin typeface="黑体" panose="02010609060101010101" pitchFamily="49" charset="-122"/>
              <a:ea typeface="黑体" panose="02010609060101010101" pitchFamily="49" charset="-122"/>
            </a:endParaRPr>
          </a:p>
          <a:p>
            <a:pPr>
              <a:lnSpc>
                <a:spcPts val="4000"/>
              </a:lnSpc>
              <a:buSzPct val="100000"/>
              <a:buFont typeface="Wingdings" panose="05000000000000000000" pitchFamily="2" charset="2"/>
              <a:buChar char="Ø"/>
            </a:pPr>
            <a:r>
              <a:rPr lang="zh-CN" altLang="en-US" b="1" dirty="0" smtClean="0">
                <a:solidFill>
                  <a:srgbClr val="0000FF"/>
                </a:solidFill>
                <a:latin typeface="黑体" panose="02010609060101010101" pitchFamily="49" charset="-122"/>
                <a:ea typeface="黑体" panose="02010609060101010101" pitchFamily="49" charset="-122"/>
              </a:rPr>
              <a:t>似光性</a:t>
            </a:r>
            <a:endParaRPr lang="en-US" altLang="zh-CN" b="1" dirty="0" smtClean="0">
              <a:solidFill>
                <a:srgbClr val="0000FF"/>
              </a:solidFill>
              <a:latin typeface="黑体" panose="02010609060101010101" pitchFamily="49" charset="-122"/>
              <a:ea typeface="黑体" panose="02010609060101010101" pitchFamily="49" charset="-122"/>
            </a:endParaRPr>
          </a:p>
          <a:p>
            <a:pPr marL="0" indent="0">
              <a:lnSpc>
                <a:spcPts val="4000"/>
              </a:lnSpc>
              <a:buSzPct val="100000"/>
              <a:buNone/>
            </a:pPr>
            <a:r>
              <a:rPr lang="zh-CN" altLang="en-US" sz="2400" b="1" dirty="0" smtClean="0">
                <a:latin typeface="黑体" panose="02010609060101010101" pitchFamily="49" charset="-122"/>
                <a:ea typeface="黑体" panose="02010609060101010101" pitchFamily="49" charset="-122"/>
              </a:rPr>
              <a:t>  反射（成像），直线传播（方向性好，体积小的天线）</a:t>
            </a:r>
            <a:endParaRPr lang="en-US" altLang="zh-CN" sz="2400" b="1" dirty="0" smtClean="0">
              <a:latin typeface="黑体" panose="02010609060101010101" pitchFamily="49" charset="-122"/>
              <a:ea typeface="黑体" panose="02010609060101010101" pitchFamily="49" charset="-122"/>
            </a:endParaRPr>
          </a:p>
          <a:p>
            <a:pPr>
              <a:lnSpc>
                <a:spcPts val="4000"/>
              </a:lnSpc>
              <a:buSzPct val="100000"/>
              <a:buFont typeface="Wingdings" panose="05000000000000000000" pitchFamily="2" charset="2"/>
              <a:buChar char="Ø"/>
            </a:pPr>
            <a:r>
              <a:rPr lang="zh-CN" altLang="en-US" b="1" dirty="0" smtClean="0">
                <a:solidFill>
                  <a:srgbClr val="0000FF"/>
                </a:solidFill>
                <a:latin typeface="黑体" panose="02010609060101010101" pitchFamily="49" charset="-122"/>
                <a:ea typeface="黑体" panose="02010609060101010101" pitchFamily="49" charset="-122"/>
              </a:rPr>
              <a:t>能穿透电离层</a:t>
            </a:r>
            <a:endParaRPr lang="en-US" altLang="zh-CN" b="1" dirty="0" smtClean="0">
              <a:solidFill>
                <a:srgbClr val="0000FF"/>
              </a:solidFill>
              <a:latin typeface="黑体" panose="02010609060101010101" pitchFamily="49" charset="-122"/>
              <a:ea typeface="黑体" panose="02010609060101010101" pitchFamily="49" charset="-122"/>
            </a:endParaRPr>
          </a:p>
          <a:p>
            <a:pPr>
              <a:lnSpc>
                <a:spcPts val="4000"/>
              </a:lnSpc>
              <a:buSzPct val="100000"/>
              <a:buFont typeface="Wingdings" panose="05000000000000000000" pitchFamily="2" charset="2"/>
              <a:buChar char="Ø"/>
            </a:pPr>
            <a:r>
              <a:rPr lang="zh-CN" altLang="en-US" b="1" dirty="0">
                <a:solidFill>
                  <a:srgbClr val="0000FF"/>
                </a:solidFill>
                <a:latin typeface="黑体" panose="02010609060101010101" pitchFamily="49" charset="-122"/>
                <a:ea typeface="黑体" panose="02010609060101010101" pitchFamily="49" charset="-122"/>
              </a:rPr>
              <a:t>量子</a:t>
            </a:r>
            <a:r>
              <a:rPr lang="zh-CN" altLang="en-US" b="1" dirty="0" smtClean="0">
                <a:solidFill>
                  <a:srgbClr val="0000FF"/>
                </a:solidFill>
                <a:latin typeface="黑体" panose="02010609060101010101" pitchFamily="49" charset="-122"/>
                <a:ea typeface="黑体" panose="02010609060101010101" pitchFamily="49" charset="-122"/>
              </a:rPr>
              <a:t>特性</a:t>
            </a:r>
            <a:r>
              <a:rPr lang="zh-CN" altLang="en-US" b="1" dirty="0" smtClean="0">
                <a:latin typeface="黑体" panose="02010609060101010101" pitchFamily="49" charset="-122"/>
                <a:ea typeface="黑体" panose="02010609060101010101" pitchFamily="49" charset="-122"/>
              </a:rPr>
              <a:t>（微波炉）</a:t>
            </a:r>
            <a:endParaRPr lang="zh-CN" altLang="en-US" b="1"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62</a:t>
            </a:fld>
            <a:endParaRPr lang="en-US" altLang="zh-CN"/>
          </a:p>
        </p:txBody>
      </p:sp>
    </p:spTree>
    <p:extLst>
      <p:ext uri="{BB962C8B-B14F-4D97-AF65-F5344CB8AC3E}">
        <p14:creationId xmlns:p14="http://schemas.microsoft.com/office/powerpoint/2010/main" val="170046707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323528" y="-27384"/>
            <a:ext cx="7543800" cy="1295400"/>
          </a:xfrm>
        </p:spPr>
        <p:txBody>
          <a:bodyPr/>
          <a:lstStyle/>
          <a:p>
            <a:r>
              <a:rPr lang="zh-CN" altLang="en-US" sz="4000" dirty="0">
                <a:latin typeface="Times New Roman" panose="02020603050405020304" pitchFamily="18" charset="0"/>
                <a:ea typeface="微软雅黑" panose="020B0503020204020204" pitchFamily="34" charset="-122"/>
                <a:cs typeface="Times New Roman" panose="02020603050405020304" pitchFamily="18" charset="0"/>
              </a:rPr>
              <a:t>通信设备的小型化与大规模集成</a:t>
            </a:r>
          </a:p>
        </p:txBody>
      </p:sp>
      <p:sp>
        <p:nvSpPr>
          <p:cNvPr id="109571" name="Rectangle 3"/>
          <p:cNvSpPr>
            <a:spLocks noGrp="1" noChangeArrowheads="1"/>
          </p:cNvSpPr>
          <p:nvPr>
            <p:ph idx="1"/>
          </p:nvPr>
        </p:nvSpPr>
        <p:spPr/>
        <p:txBody>
          <a:bodyPr/>
          <a:lstStyle/>
          <a:p>
            <a:pPr eaLnBrk="1" hangingPunct="1">
              <a:lnSpc>
                <a:spcPts val="4600"/>
              </a:lnSpc>
              <a:buFont typeface="Wingdings" panose="05000000000000000000" pitchFamily="2" charset="2"/>
              <a:buNone/>
            </a:pPr>
            <a:r>
              <a:rPr lang="zh-CN" altLang="en-US" dirty="0" smtClean="0"/>
              <a:t>　</a:t>
            </a:r>
            <a:r>
              <a:rPr lang="zh-CN" altLang="en-US" b="1" dirty="0" smtClean="0"/>
              <a:t>小型化的基本技术</a:t>
            </a:r>
          </a:p>
          <a:p>
            <a:pPr eaLnBrk="1" hangingPunct="1">
              <a:lnSpc>
                <a:spcPts val="4600"/>
              </a:lnSpc>
            </a:pPr>
            <a:r>
              <a:rPr lang="zh-CN" altLang="en-US" b="1" dirty="0" smtClean="0"/>
              <a:t>电路小型化</a:t>
            </a:r>
          </a:p>
          <a:p>
            <a:pPr eaLnBrk="1" hangingPunct="1">
              <a:lnSpc>
                <a:spcPts val="4600"/>
              </a:lnSpc>
              <a:buFont typeface="Wingdings" panose="05000000000000000000" pitchFamily="2" charset="2"/>
              <a:buNone/>
            </a:pPr>
            <a:r>
              <a:rPr lang="zh-CN" altLang="en-US" b="1" dirty="0" smtClean="0"/>
              <a:t> </a:t>
            </a:r>
            <a:r>
              <a:rPr lang="en-US" altLang="zh-CN" b="1" dirty="0" smtClean="0"/>
              <a:t>1. </a:t>
            </a:r>
            <a:r>
              <a:rPr lang="zh-CN" altLang="en-US" b="1" dirty="0" smtClean="0"/>
              <a:t>易于集成（研究电路结构使其方便集成）</a:t>
            </a:r>
          </a:p>
          <a:p>
            <a:pPr eaLnBrk="1" hangingPunct="1">
              <a:lnSpc>
                <a:spcPts val="4600"/>
              </a:lnSpc>
              <a:buFont typeface="Wingdings" panose="05000000000000000000" pitchFamily="2" charset="2"/>
              <a:buNone/>
            </a:pPr>
            <a:r>
              <a:rPr lang="zh-CN" altLang="en-US" b="1" dirty="0" smtClean="0"/>
              <a:t> </a:t>
            </a:r>
            <a:r>
              <a:rPr lang="en-US" altLang="zh-CN" b="1" dirty="0" smtClean="0"/>
              <a:t>2. </a:t>
            </a:r>
            <a:r>
              <a:rPr lang="zh-CN" altLang="en-US" b="1" dirty="0" smtClean="0"/>
              <a:t>高密封装技术（帖片封装及多层印刷板）</a:t>
            </a:r>
          </a:p>
          <a:p>
            <a:pPr eaLnBrk="1" hangingPunct="1">
              <a:lnSpc>
                <a:spcPts val="4600"/>
              </a:lnSpc>
            </a:pPr>
            <a:r>
              <a:rPr lang="zh-CN" altLang="en-US" b="1" dirty="0" smtClean="0"/>
              <a:t>低功耗器件（散热设计）</a:t>
            </a:r>
          </a:p>
        </p:txBody>
      </p:sp>
      <p:sp>
        <p:nvSpPr>
          <p:cNvPr id="56324"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1A6DBE0B-6B3F-4F00-812E-9769F24361C5}" type="slidenum">
              <a:rPr lang="en-US" altLang="zh-CN" sz="1000"/>
              <a:pPr>
                <a:spcBef>
                  <a:spcPct val="0"/>
                </a:spcBef>
                <a:buClrTx/>
                <a:buSzTx/>
                <a:buFontTx/>
                <a:buNone/>
              </a:pPr>
              <a:t>63</a:t>
            </a:fld>
            <a:endParaRPr lang="en-US" altLang="zh-CN" sz="1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957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957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957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957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957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95536" y="208929"/>
            <a:ext cx="4032448" cy="652934"/>
          </a:xfrm>
        </p:spPr>
        <p:txBody>
          <a:bodyPr/>
          <a:lstStyle/>
          <a:p>
            <a:r>
              <a:rPr lang="zh-CN" altLang="en-US" sz="4000" dirty="0">
                <a:latin typeface="微软雅黑" panose="020B0503020204020204" pitchFamily="34" charset="-122"/>
                <a:ea typeface="微软雅黑" panose="020B0503020204020204" pitchFamily="34" charset="-122"/>
              </a:rPr>
              <a:t>常用的测量仪器</a:t>
            </a: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64</a:t>
            </a:fld>
            <a:endParaRPr lang="en-US" altLang="zh-CN"/>
          </a:p>
        </p:txBody>
      </p:sp>
      <p:pic>
        <p:nvPicPr>
          <p:cNvPr id="6" name="图片 5"/>
          <p:cNvPicPr>
            <a:picLocks noChangeAspect="1"/>
          </p:cNvPicPr>
          <p:nvPr/>
        </p:nvPicPr>
        <p:blipFill rotWithShape="1">
          <a:blip r:embed="rId2"/>
          <a:srcRect l="3578"/>
          <a:stretch/>
        </p:blipFill>
        <p:spPr>
          <a:xfrm>
            <a:off x="111013" y="1124743"/>
            <a:ext cx="5685123" cy="5091381"/>
          </a:xfrm>
          <a:prstGeom prst="rect">
            <a:avLst/>
          </a:prstGeom>
        </p:spPr>
      </p:pic>
      <p:pic>
        <p:nvPicPr>
          <p:cNvPr id="5" name="图片 4"/>
          <p:cNvPicPr>
            <a:picLocks noChangeAspect="1"/>
          </p:cNvPicPr>
          <p:nvPr/>
        </p:nvPicPr>
        <p:blipFill>
          <a:blip r:embed="rId3"/>
          <a:stretch>
            <a:fillRect/>
          </a:stretch>
        </p:blipFill>
        <p:spPr>
          <a:xfrm>
            <a:off x="5497025" y="188640"/>
            <a:ext cx="2503975" cy="6407721"/>
          </a:xfrm>
          <a:prstGeom prst="rect">
            <a:avLst/>
          </a:prstGeom>
        </p:spPr>
      </p:pic>
    </p:spTree>
    <p:extLst>
      <p:ext uri="{BB962C8B-B14F-4D97-AF65-F5344CB8AC3E}">
        <p14:creationId xmlns:p14="http://schemas.microsoft.com/office/powerpoint/2010/main" val="346558580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4"/>
          <p:cNvSpPr>
            <a:spLocks noGrp="1" noChangeArrowheads="1"/>
          </p:cNvSpPr>
          <p:nvPr>
            <p:ph type="title"/>
          </p:nvPr>
        </p:nvSpPr>
        <p:spPr>
          <a:xfrm>
            <a:off x="457200" y="122238"/>
            <a:ext cx="7543800" cy="858837"/>
          </a:xfrm>
          <a:noFill/>
        </p:spPr>
        <p:txBody>
          <a:bodyPr/>
          <a:lstStyle/>
          <a:p>
            <a:r>
              <a:rPr lang="zh-CN" altLang="en-US" sz="4000" dirty="0" smtClean="0">
                <a:latin typeface="Times New Roman" panose="02020603050405020304" pitchFamily="18" charset="0"/>
                <a:ea typeface="微软雅黑" panose="020B0503020204020204" pitchFamily="34" charset="-122"/>
                <a:cs typeface="Times New Roman" panose="02020603050405020304" pitchFamily="18" charset="0"/>
              </a:rPr>
              <a:t>通信电子线路所</a:t>
            </a:r>
            <a:r>
              <a:rPr lang="zh-CN" altLang="en-US" sz="4000" dirty="0">
                <a:latin typeface="Times New Roman" panose="02020603050405020304" pitchFamily="18" charset="0"/>
                <a:ea typeface="微软雅黑" panose="020B0503020204020204" pitchFamily="34" charset="-122"/>
                <a:cs typeface="Times New Roman" panose="02020603050405020304" pitchFamily="18" charset="0"/>
              </a:rPr>
              <a:t>需的学科</a:t>
            </a:r>
          </a:p>
        </p:txBody>
      </p:sp>
      <p:sp>
        <p:nvSpPr>
          <p:cNvPr id="53251"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0C6C5D27-A65C-46DA-A287-701271C81AD1}" type="slidenum">
              <a:rPr lang="en-US" altLang="zh-CN" sz="1000"/>
              <a:pPr>
                <a:spcBef>
                  <a:spcPct val="0"/>
                </a:spcBef>
                <a:buClrTx/>
                <a:buSzTx/>
                <a:buFontTx/>
                <a:buNone/>
              </a:pPr>
              <a:t>65</a:t>
            </a:fld>
            <a:endParaRPr lang="en-US" altLang="zh-CN" sz="1000"/>
          </a:p>
        </p:txBody>
      </p:sp>
      <p:graphicFrame>
        <p:nvGraphicFramePr>
          <p:cNvPr id="53252" name="Object 5"/>
          <p:cNvGraphicFramePr>
            <a:graphicFrameLocks noChangeAspect="1"/>
          </p:cNvGraphicFramePr>
          <p:nvPr>
            <p:extLst>
              <p:ext uri="{D42A27DB-BD31-4B8C-83A1-F6EECF244321}">
                <p14:modId xmlns:p14="http://schemas.microsoft.com/office/powerpoint/2010/main" val="1399694035"/>
              </p:ext>
            </p:extLst>
          </p:nvPr>
        </p:nvGraphicFramePr>
        <p:xfrm>
          <a:off x="1331640" y="1484784"/>
          <a:ext cx="6553200" cy="4649787"/>
        </p:xfrm>
        <a:graphic>
          <a:graphicData uri="http://schemas.openxmlformats.org/presentationml/2006/ole">
            <mc:AlternateContent xmlns:mc="http://schemas.openxmlformats.org/markup-compatibility/2006">
              <mc:Choice xmlns:v="urn:schemas-microsoft-com:vml" Requires="v">
                <p:oleObj spid="_x0000_s53595" name="Visio" r:id="rId3" imgW="5010372" imgH="3137113" progId="Visio.Drawing.11">
                  <p:embed/>
                </p:oleObj>
              </mc:Choice>
              <mc:Fallback>
                <p:oleObj name="Visio" r:id="rId3" imgW="5010372" imgH="3137113" progId="Visio.Drawing.11">
                  <p:embed/>
                  <p:pic>
                    <p:nvPicPr>
                      <p:cNvPr id="0" name="Object 5"/>
                      <p:cNvPicPr>
                        <a:picLocks noChangeAspect="1" noChangeArrowheads="1"/>
                      </p:cNvPicPr>
                      <p:nvPr/>
                    </p:nvPicPr>
                    <p:blipFill>
                      <a:blip r:embed="rId4"/>
                      <a:srcRect/>
                      <a:stretch>
                        <a:fillRect/>
                      </a:stretch>
                    </p:blipFill>
                    <p:spPr bwMode="auto">
                      <a:xfrm>
                        <a:off x="1331640" y="1484784"/>
                        <a:ext cx="6553200" cy="46497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5"/>
          <p:cNvSpPr>
            <a:spLocks noGrp="1" noChangeArrowheads="1"/>
          </p:cNvSpPr>
          <p:nvPr>
            <p:ph type="title"/>
          </p:nvPr>
        </p:nvSpPr>
        <p:spPr>
          <a:xfrm>
            <a:off x="539552" y="116632"/>
            <a:ext cx="7687568" cy="869206"/>
          </a:xfrm>
        </p:spPr>
        <p:txBody>
          <a:bodyPr/>
          <a:lstStyle/>
          <a:p>
            <a:r>
              <a:rPr lang="zh-CN" altLang="en-US" sz="4000" dirty="0" smtClean="0">
                <a:latin typeface="Times New Roman" panose="02020603050405020304" pitchFamily="18" charset="0"/>
                <a:ea typeface="微软雅黑" panose="020B0503020204020204" pitchFamily="34" charset="-122"/>
                <a:cs typeface="Times New Roman" panose="02020603050405020304" pitchFamily="18" charset="0"/>
              </a:rPr>
              <a:t>通信电子线路设计</a:t>
            </a:r>
            <a:r>
              <a:rPr lang="zh-CN" altLang="en-US" sz="4000" dirty="0">
                <a:latin typeface="Times New Roman" panose="02020603050405020304" pitchFamily="18" charset="0"/>
                <a:ea typeface="微软雅黑" panose="020B0503020204020204" pitchFamily="34" charset="-122"/>
                <a:cs typeface="Times New Roman" panose="02020603050405020304" pitchFamily="18" charset="0"/>
              </a:rPr>
              <a:t>六角形</a:t>
            </a:r>
          </a:p>
        </p:txBody>
      </p:sp>
      <p:graphicFrame>
        <p:nvGraphicFramePr>
          <p:cNvPr id="54275" name="Object 4"/>
          <p:cNvGraphicFramePr>
            <a:graphicFrameLocks noGrp="1" noChangeAspect="1"/>
          </p:cNvGraphicFramePr>
          <p:nvPr>
            <p:ph idx="1"/>
          </p:nvPr>
        </p:nvGraphicFramePr>
        <p:xfrm>
          <a:off x="611188" y="1506538"/>
          <a:ext cx="7777162" cy="5127625"/>
        </p:xfrm>
        <a:graphic>
          <a:graphicData uri="http://schemas.openxmlformats.org/presentationml/2006/ole">
            <mc:AlternateContent xmlns:mc="http://schemas.openxmlformats.org/markup-compatibility/2006">
              <mc:Choice xmlns:v="urn:schemas-microsoft-com:vml" Requires="v">
                <p:oleObj spid="_x0000_s54619" name="Visio" r:id="rId3" imgW="3708249" imgH="2444902" progId="Visio.Drawing.11">
                  <p:embed/>
                </p:oleObj>
              </mc:Choice>
              <mc:Fallback>
                <p:oleObj name="Visio" r:id="rId3" imgW="3708249" imgH="2444902" progId="Visio.Drawing.11">
                  <p:embed/>
                  <p:pic>
                    <p:nvPicPr>
                      <p:cNvPr id="0" name="Object 4"/>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188" y="1506538"/>
                        <a:ext cx="7777162" cy="5127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4276"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F7903B2-9B95-49C8-A9FE-084BD38530ED}" type="slidenum">
              <a:rPr lang="en-US" altLang="zh-CN" sz="1000"/>
              <a:pPr>
                <a:spcBef>
                  <a:spcPct val="0"/>
                </a:spcBef>
                <a:buClrTx/>
                <a:buSzTx/>
                <a:buFontTx/>
                <a:buNone/>
              </a:pPr>
              <a:t>66</a:t>
            </a:fld>
            <a:endParaRPr lang="en-US" altLang="zh-CN" sz="100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a:off x="395536" y="188640"/>
            <a:ext cx="7543800" cy="1002506"/>
          </a:xfrm>
        </p:spPr>
        <p:txBody>
          <a:bodyPr/>
          <a:lstStyle/>
          <a:p>
            <a:r>
              <a:rPr lang="zh-CN" altLang="en-US" sz="4000" dirty="0" smtClean="0">
                <a:latin typeface="微软雅黑" panose="020B0503020204020204" pitchFamily="34" charset="-122"/>
                <a:ea typeface="微软雅黑" panose="020B0503020204020204" pitchFamily="34" charset="-122"/>
              </a:rPr>
              <a:t>本课程的内容</a:t>
            </a:r>
          </a:p>
        </p:txBody>
      </p:sp>
      <p:sp>
        <p:nvSpPr>
          <p:cNvPr id="35843" name="Text Box 4"/>
          <p:cNvSpPr txBox="1">
            <a:spLocks noChangeArrowheads="1"/>
          </p:cNvSpPr>
          <p:nvPr/>
        </p:nvSpPr>
        <p:spPr bwMode="auto">
          <a:xfrm>
            <a:off x="251520" y="1318022"/>
            <a:ext cx="8424936" cy="55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4400"/>
              </a:lnSpc>
              <a:buFont typeface="Wingdings" panose="05000000000000000000" pitchFamily="2" charset="2"/>
              <a:buChar char="Ø"/>
            </a:pPr>
            <a:r>
              <a:rPr lang="zh-CN" altLang="en-US" dirty="0"/>
              <a:t>无源：传输线基础、</a:t>
            </a:r>
            <a:r>
              <a:rPr lang="en-US" altLang="zh-CN" dirty="0"/>
              <a:t>S</a:t>
            </a:r>
            <a:r>
              <a:rPr lang="zh-CN" altLang="en-US" dirty="0"/>
              <a:t>参数等网络参数概念</a:t>
            </a:r>
            <a:r>
              <a:rPr lang="zh-CN" altLang="en-US" dirty="0" smtClean="0"/>
              <a:t>、阻抗</a:t>
            </a:r>
            <a:r>
              <a:rPr lang="zh-CN" altLang="en-US" dirty="0"/>
              <a:t>变换、阻抗匹配、混合接头与耦合器、谐振器和</a:t>
            </a:r>
            <a:r>
              <a:rPr lang="zh-CN" altLang="en-US" dirty="0" smtClean="0"/>
              <a:t>滤波器、天线；</a:t>
            </a:r>
            <a:endParaRPr lang="zh-CN" altLang="en-US" dirty="0"/>
          </a:p>
          <a:p>
            <a:pPr algn="just" eaLnBrk="1" hangingPunct="1">
              <a:lnSpc>
                <a:spcPts val="4400"/>
              </a:lnSpc>
              <a:buFont typeface="Wingdings" panose="05000000000000000000" pitchFamily="2" charset="2"/>
              <a:buChar char="Ø"/>
            </a:pPr>
            <a:r>
              <a:rPr lang="zh-CN" altLang="en-US" dirty="0"/>
              <a:t>有源：各种常用二极管、三极管、场效应管、小信号放大器、功率放大器、混频器、振荡器、衰减器、开关、功</a:t>
            </a:r>
            <a:r>
              <a:rPr lang="zh-CN" altLang="en-US" dirty="0" smtClean="0"/>
              <a:t>放</a:t>
            </a:r>
            <a:r>
              <a:rPr lang="zh-CN" altLang="en-US" dirty="0"/>
              <a:t>线</a:t>
            </a:r>
            <a:r>
              <a:rPr lang="zh-CN" altLang="en-US" dirty="0" smtClean="0"/>
              <a:t>性化</a:t>
            </a:r>
            <a:r>
              <a:rPr lang="zh-CN" altLang="en-US" dirty="0"/>
              <a:t>技术；</a:t>
            </a:r>
          </a:p>
          <a:p>
            <a:pPr algn="just" eaLnBrk="1" hangingPunct="1">
              <a:lnSpc>
                <a:spcPts val="4400"/>
              </a:lnSpc>
              <a:buFont typeface="Wingdings" panose="05000000000000000000" pitchFamily="2" charset="2"/>
              <a:buChar char="Ø"/>
            </a:pPr>
            <a:r>
              <a:rPr lang="zh-CN" altLang="en-US" dirty="0"/>
              <a:t>系统：射频链路分析方法和射频电路性能指标 ；射频电路及系统</a:t>
            </a:r>
            <a:r>
              <a:rPr lang="en-US" altLang="zh-CN" dirty="0"/>
              <a:t>EDA</a:t>
            </a:r>
            <a:r>
              <a:rPr lang="zh-CN" altLang="en-US" dirty="0"/>
              <a:t>（以</a:t>
            </a:r>
            <a:r>
              <a:rPr lang="en-US" altLang="zh-CN" dirty="0"/>
              <a:t>ADS</a:t>
            </a:r>
            <a:r>
              <a:rPr lang="zh-CN" altLang="en-US" dirty="0"/>
              <a:t>为基础）和射频电路及系统测量方法 。</a:t>
            </a:r>
          </a:p>
          <a:p>
            <a:pPr algn="l" eaLnBrk="1" hangingPunct="1">
              <a:buFont typeface="Wingdings" panose="05000000000000000000" pitchFamily="2" charset="2"/>
              <a:buNone/>
            </a:pPr>
            <a:endParaRPr lang="zh-CN" altLang="en-US" sz="2400" dirty="0"/>
          </a:p>
        </p:txBody>
      </p:sp>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67</a:t>
            </a:fld>
            <a:endParaRPr lang="en-US" altLang="zh-CN"/>
          </a:p>
        </p:txBody>
      </p:sp>
    </p:spTree>
    <p:extLst>
      <p:ext uri="{BB962C8B-B14F-4D97-AF65-F5344CB8AC3E}">
        <p14:creationId xmlns:p14="http://schemas.microsoft.com/office/powerpoint/2010/main" val="244438291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考核方法</a:t>
            </a:r>
          </a:p>
        </p:txBody>
      </p:sp>
      <p:sp>
        <p:nvSpPr>
          <p:cNvPr id="3" name="内容占位符 2"/>
          <p:cNvSpPr>
            <a:spLocks noGrp="1"/>
          </p:cNvSpPr>
          <p:nvPr>
            <p:ph idx="1"/>
          </p:nvPr>
        </p:nvSpPr>
        <p:spPr/>
        <p:txBody>
          <a:bodyPr/>
          <a:lstStyle/>
          <a:p>
            <a:r>
              <a:rPr lang="zh-CN" altLang="en-US" b="1" dirty="0" smtClean="0"/>
              <a:t>平时              </a:t>
            </a:r>
            <a:r>
              <a:rPr lang="en-US" altLang="zh-CN" b="1" dirty="0" smtClean="0"/>
              <a:t>10%</a:t>
            </a:r>
          </a:p>
          <a:p>
            <a:r>
              <a:rPr lang="zh-CN" altLang="en-US" b="1" dirty="0" smtClean="0"/>
              <a:t>作业               </a:t>
            </a:r>
            <a:r>
              <a:rPr lang="en-US" altLang="zh-CN" b="1" dirty="0" smtClean="0"/>
              <a:t>10%</a:t>
            </a:r>
          </a:p>
          <a:p>
            <a:r>
              <a:rPr lang="zh-CN" altLang="en-US" b="1" dirty="0" smtClean="0"/>
              <a:t>考试               </a:t>
            </a:r>
            <a:r>
              <a:rPr lang="en-US" altLang="zh-CN" b="1" dirty="0" smtClean="0"/>
              <a:t>80%</a:t>
            </a:r>
            <a:endParaRPr lang="zh-CN" altLang="en-US" b="1" dirty="0"/>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68</a:t>
            </a:fld>
            <a:endParaRPr lang="en-US" altLang="zh-CN"/>
          </a:p>
        </p:txBody>
      </p:sp>
    </p:spTree>
    <p:extLst>
      <p:ext uri="{BB962C8B-B14F-4D97-AF65-F5344CB8AC3E}">
        <p14:creationId xmlns:p14="http://schemas.microsoft.com/office/powerpoint/2010/main" val="131757167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395536" y="0"/>
            <a:ext cx="7543800" cy="1002506"/>
          </a:xfrm>
        </p:spPr>
        <p:txBody>
          <a:bodyPr/>
          <a:lstStyle/>
          <a:p>
            <a:r>
              <a:rPr lang="zh-CN" altLang="en-US" sz="4000" dirty="0">
                <a:latin typeface="微软雅黑" panose="020B0503020204020204" pitchFamily="34" charset="-122"/>
                <a:ea typeface="微软雅黑" panose="020B0503020204020204" pitchFamily="34" charset="-122"/>
              </a:rPr>
              <a:t>主要教学参考用书：</a:t>
            </a:r>
          </a:p>
        </p:txBody>
      </p:sp>
      <p:sp>
        <p:nvSpPr>
          <p:cNvPr id="37891" name="内容占位符 2"/>
          <p:cNvSpPr>
            <a:spLocks/>
          </p:cNvSpPr>
          <p:nvPr/>
        </p:nvSpPr>
        <p:spPr bwMode="auto">
          <a:xfrm>
            <a:off x="363143" y="1196752"/>
            <a:ext cx="8208590" cy="5256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lnSpc>
                <a:spcPts val="3600"/>
              </a:lnSpc>
              <a:spcBef>
                <a:spcPts val="0"/>
              </a:spcBef>
              <a:buClr>
                <a:srgbClr val="000099"/>
              </a:buClr>
              <a:buSzPct val="100000"/>
              <a:buFont typeface="Wingdings" panose="05000000000000000000" pitchFamily="2" charset="2"/>
              <a:buChar char="u"/>
            </a:pPr>
            <a:r>
              <a:rPr lang="zh-CN" altLang="en-US" sz="2400" dirty="0" smtClean="0">
                <a:solidFill>
                  <a:srgbClr val="FF0000"/>
                </a:solidFill>
                <a:cs typeface="Times New Roman" panose="02020603050405020304" pitchFamily="18" charset="0"/>
              </a:rPr>
              <a:t>通信电子线路</a:t>
            </a:r>
            <a:endParaRPr lang="en-US" altLang="zh-CN" sz="2400" dirty="0" smtClean="0">
              <a:solidFill>
                <a:srgbClr val="FF0000"/>
              </a:solidFill>
              <a:cs typeface="Times New Roman" panose="02020603050405020304" pitchFamily="18" charset="0"/>
            </a:endParaRPr>
          </a:p>
          <a:p>
            <a:pPr marL="0" indent="0">
              <a:lnSpc>
                <a:spcPts val="3600"/>
              </a:lnSpc>
              <a:spcBef>
                <a:spcPts val="0"/>
              </a:spcBef>
              <a:buClr>
                <a:srgbClr val="000099"/>
              </a:buClr>
              <a:buSzPct val="100000"/>
            </a:pPr>
            <a:r>
              <a:rPr lang="zh-CN" altLang="en-US" sz="2400" dirty="0" smtClean="0">
                <a:solidFill>
                  <a:schemeClr val="tx2"/>
                </a:solidFill>
                <a:cs typeface="Times New Roman" panose="02020603050405020304" pitchFamily="18" charset="0"/>
              </a:rPr>
              <a:t>     </a:t>
            </a:r>
            <a:r>
              <a:rPr lang="zh-CN" altLang="en-US" sz="2400" b="0" dirty="0">
                <a:cs typeface="Times New Roman" panose="02020603050405020304" pitchFamily="18" charset="0"/>
              </a:rPr>
              <a:t>顾宝良 编著，电子工业出版社</a:t>
            </a:r>
            <a:endParaRPr lang="en-US" altLang="zh-CN" sz="2400" b="0" dirty="0">
              <a:cs typeface="Times New Roman" panose="02020603050405020304" pitchFamily="18" charset="0"/>
            </a:endParaRPr>
          </a:p>
          <a:p>
            <a:pPr algn="l">
              <a:lnSpc>
                <a:spcPts val="3600"/>
              </a:lnSpc>
              <a:spcBef>
                <a:spcPts val="1000"/>
              </a:spcBef>
              <a:buClr>
                <a:srgbClr val="000099"/>
              </a:buClr>
              <a:buSzPct val="100000"/>
              <a:buFont typeface="Wingdings" panose="05000000000000000000" pitchFamily="2" charset="2"/>
              <a:buChar char="u"/>
            </a:pPr>
            <a:r>
              <a:rPr lang="zh-CN" altLang="en-US" sz="2400" dirty="0" smtClean="0">
                <a:solidFill>
                  <a:schemeClr val="tx2"/>
                </a:solidFill>
                <a:cs typeface="Times New Roman" panose="02020603050405020304" pitchFamily="18" charset="0"/>
              </a:rPr>
              <a:t>射频</a:t>
            </a:r>
            <a:r>
              <a:rPr lang="zh-CN" altLang="en-US" sz="2400" dirty="0">
                <a:solidFill>
                  <a:schemeClr val="tx2"/>
                </a:solidFill>
                <a:cs typeface="Times New Roman" panose="02020603050405020304" pitchFamily="18" charset="0"/>
              </a:rPr>
              <a:t>电路设计－理论与应用</a:t>
            </a:r>
            <a:endParaRPr lang="en-US" altLang="zh-CN" sz="2400" b="0" dirty="0">
              <a:solidFill>
                <a:schemeClr val="tx2"/>
              </a:solidFill>
              <a:cs typeface="Times New Roman" panose="02020603050405020304" pitchFamily="18" charset="0"/>
            </a:endParaRPr>
          </a:p>
          <a:p>
            <a:pPr marL="0" indent="0" algn="l">
              <a:lnSpc>
                <a:spcPts val="3600"/>
              </a:lnSpc>
              <a:spcBef>
                <a:spcPts val="0"/>
              </a:spcBef>
              <a:buClr>
                <a:srgbClr val="000099"/>
              </a:buClr>
              <a:buSzPct val="100000"/>
            </a:pPr>
            <a:r>
              <a:rPr lang="zh-CN" altLang="en-US" sz="2400" b="0" dirty="0" smtClean="0">
                <a:cs typeface="Times New Roman" panose="02020603050405020304" pitchFamily="18" charset="0"/>
              </a:rPr>
              <a:t>    </a:t>
            </a:r>
            <a:r>
              <a:rPr lang="en-US" altLang="zh-CN" sz="2400" b="0" dirty="0">
                <a:cs typeface="Times New Roman" panose="02020603050405020304" pitchFamily="18" charset="0"/>
              </a:rPr>
              <a:t>Reinhold  Ludwig</a:t>
            </a:r>
            <a:r>
              <a:rPr lang="zh-CN" altLang="en-US" sz="2400" b="0" dirty="0">
                <a:cs typeface="Times New Roman" panose="02020603050405020304" pitchFamily="18" charset="0"/>
              </a:rPr>
              <a:t>等著，王子宇等译，电子工业</a:t>
            </a:r>
            <a:r>
              <a:rPr lang="zh-CN" altLang="en-US" sz="2400" b="0" dirty="0" smtClean="0">
                <a:cs typeface="Times New Roman" panose="02020603050405020304" pitchFamily="18" charset="0"/>
              </a:rPr>
              <a:t>出版社</a:t>
            </a:r>
            <a:endParaRPr lang="en-US" altLang="zh-CN" sz="2400" b="0" dirty="0" smtClean="0">
              <a:cs typeface="Times New Roman" panose="02020603050405020304" pitchFamily="18" charset="0"/>
            </a:endParaRPr>
          </a:p>
          <a:p>
            <a:pPr>
              <a:lnSpc>
                <a:spcPts val="3600"/>
              </a:lnSpc>
              <a:spcBef>
                <a:spcPts val="1000"/>
              </a:spcBef>
              <a:buClr>
                <a:srgbClr val="000099"/>
              </a:buClr>
              <a:buSzPct val="100000"/>
              <a:buFont typeface="Wingdings" panose="05000000000000000000" pitchFamily="2" charset="2"/>
              <a:buChar char="u"/>
            </a:pPr>
            <a:r>
              <a:rPr lang="zh-CN" altLang="en-US" sz="2400" dirty="0" smtClean="0">
                <a:solidFill>
                  <a:schemeClr val="tx2"/>
                </a:solidFill>
                <a:cs typeface="Times New Roman" panose="02020603050405020304" pitchFamily="18" charset="0"/>
              </a:rPr>
              <a:t>射频通信电路</a:t>
            </a:r>
            <a:endParaRPr lang="en-US" altLang="zh-CN" sz="2400" dirty="0" smtClean="0">
              <a:solidFill>
                <a:schemeClr val="tx2"/>
              </a:solidFill>
              <a:cs typeface="Times New Roman" panose="02020603050405020304" pitchFamily="18" charset="0"/>
            </a:endParaRPr>
          </a:p>
          <a:p>
            <a:pPr marL="0" indent="0">
              <a:lnSpc>
                <a:spcPts val="3600"/>
              </a:lnSpc>
              <a:spcBef>
                <a:spcPts val="0"/>
              </a:spcBef>
              <a:buClr>
                <a:srgbClr val="000099"/>
              </a:buClr>
              <a:buSzPct val="100000"/>
            </a:pPr>
            <a:r>
              <a:rPr lang="zh-CN" altLang="en-US" sz="2400" b="0" dirty="0" smtClean="0">
                <a:cs typeface="Times New Roman" panose="02020603050405020304" pitchFamily="18" charset="0"/>
              </a:rPr>
              <a:t>    陈邦媛编著，科学出版社</a:t>
            </a:r>
            <a:endParaRPr lang="zh-CN" altLang="en-US" sz="2400" b="0" dirty="0">
              <a:cs typeface="Times New Roman" panose="02020603050405020304" pitchFamily="18" charset="0"/>
            </a:endParaRPr>
          </a:p>
          <a:p>
            <a:pPr algn="l">
              <a:lnSpc>
                <a:spcPts val="3600"/>
              </a:lnSpc>
              <a:spcBef>
                <a:spcPts val="1000"/>
              </a:spcBef>
              <a:buClr>
                <a:srgbClr val="000099"/>
              </a:buClr>
              <a:buSzPct val="100000"/>
              <a:buFont typeface="Wingdings" panose="05000000000000000000" pitchFamily="2" charset="2"/>
              <a:buChar char="u"/>
            </a:pPr>
            <a:r>
              <a:rPr lang="zh-CN" altLang="en-US" sz="2400" dirty="0">
                <a:solidFill>
                  <a:schemeClr val="tx2"/>
                </a:solidFill>
                <a:cs typeface="Times New Roman" panose="02020603050405020304" pitchFamily="18" charset="0"/>
              </a:rPr>
              <a:t>微波工程</a:t>
            </a:r>
            <a:endParaRPr lang="en-US" altLang="zh-CN" sz="2400" b="0" dirty="0">
              <a:solidFill>
                <a:schemeClr val="tx2"/>
              </a:solidFill>
              <a:cs typeface="Times New Roman" panose="02020603050405020304" pitchFamily="18" charset="0"/>
            </a:endParaRPr>
          </a:p>
          <a:p>
            <a:pPr marL="0" indent="0" algn="l">
              <a:lnSpc>
                <a:spcPts val="3600"/>
              </a:lnSpc>
              <a:spcBef>
                <a:spcPts val="0"/>
              </a:spcBef>
              <a:buClr>
                <a:srgbClr val="000099"/>
              </a:buClr>
              <a:buSzPct val="100000"/>
            </a:pPr>
            <a:r>
              <a:rPr lang="zh-CN" altLang="en-US" sz="2400" b="0" dirty="0">
                <a:cs typeface="Times New Roman" panose="02020603050405020304" pitchFamily="18" charset="0"/>
              </a:rPr>
              <a:t> </a:t>
            </a:r>
            <a:r>
              <a:rPr lang="zh-CN" altLang="en-US" sz="2400" b="0" dirty="0" smtClean="0">
                <a:cs typeface="Times New Roman" panose="02020603050405020304" pitchFamily="18" charset="0"/>
              </a:rPr>
              <a:t>   </a:t>
            </a:r>
            <a:r>
              <a:rPr lang="en-US" altLang="zh-CN" sz="2400" b="0" dirty="0">
                <a:cs typeface="Times New Roman" panose="02020603050405020304" pitchFamily="18" charset="0"/>
              </a:rPr>
              <a:t>D.M. </a:t>
            </a:r>
            <a:r>
              <a:rPr lang="en-US" altLang="zh-CN" sz="2400" b="0" dirty="0" err="1">
                <a:cs typeface="Times New Roman" panose="02020603050405020304" pitchFamily="18" charset="0"/>
              </a:rPr>
              <a:t>Pozar</a:t>
            </a:r>
            <a:r>
              <a:rPr lang="en-US" altLang="zh-CN" sz="2400" b="0" dirty="0">
                <a:cs typeface="Times New Roman" panose="02020603050405020304" pitchFamily="18" charset="0"/>
              </a:rPr>
              <a:t>  </a:t>
            </a:r>
            <a:r>
              <a:rPr lang="zh-CN" altLang="en-US" sz="2400" b="0" dirty="0">
                <a:cs typeface="Times New Roman" panose="02020603050405020304" pitchFamily="18" charset="0"/>
              </a:rPr>
              <a:t>著， 张肇仪等译，电子工业出版社</a:t>
            </a:r>
          </a:p>
          <a:p>
            <a:pPr algn="l">
              <a:lnSpc>
                <a:spcPts val="3600"/>
              </a:lnSpc>
              <a:spcBef>
                <a:spcPts val="1000"/>
              </a:spcBef>
              <a:buClr>
                <a:srgbClr val="000099"/>
              </a:buClr>
              <a:buSzPct val="100000"/>
              <a:buFont typeface="Wingdings" panose="05000000000000000000" pitchFamily="2" charset="2"/>
              <a:buChar char="u"/>
            </a:pPr>
            <a:r>
              <a:rPr lang="zh-CN" altLang="en-US" sz="2400" dirty="0">
                <a:solidFill>
                  <a:schemeClr val="tx2"/>
                </a:solidFill>
                <a:cs typeface="Times New Roman" panose="02020603050405020304" pitchFamily="18" charset="0"/>
              </a:rPr>
              <a:t>微波固态电路设计</a:t>
            </a:r>
            <a:endParaRPr lang="en-US" altLang="zh-CN" sz="2400" dirty="0">
              <a:solidFill>
                <a:schemeClr val="tx2"/>
              </a:solidFill>
              <a:cs typeface="Times New Roman" panose="02020603050405020304" pitchFamily="18" charset="0"/>
            </a:endParaRPr>
          </a:p>
          <a:p>
            <a:pPr marL="0" indent="0" algn="l">
              <a:lnSpc>
                <a:spcPts val="3600"/>
              </a:lnSpc>
              <a:spcBef>
                <a:spcPts val="0"/>
              </a:spcBef>
              <a:buClr>
                <a:srgbClr val="000099"/>
              </a:buClr>
              <a:buSzPct val="100000"/>
            </a:pPr>
            <a:r>
              <a:rPr lang="zh-CN" altLang="en-US" sz="2400" b="0" dirty="0" smtClean="0">
                <a:cs typeface="Times New Roman" panose="02020603050405020304" pitchFamily="18" charset="0"/>
              </a:rPr>
              <a:t>    </a:t>
            </a:r>
            <a:r>
              <a:rPr lang="en-US" altLang="zh-CN" sz="2400" b="0" dirty="0" err="1">
                <a:cs typeface="Times New Roman" panose="02020603050405020304" pitchFamily="18" charset="0"/>
              </a:rPr>
              <a:t>Inder</a:t>
            </a:r>
            <a:r>
              <a:rPr lang="en-US" altLang="zh-CN" sz="2400" b="0" dirty="0">
                <a:cs typeface="Times New Roman" panose="02020603050405020304" pitchFamily="18" charset="0"/>
              </a:rPr>
              <a:t> </a:t>
            </a:r>
            <a:r>
              <a:rPr lang="en-US" altLang="zh-CN" sz="2400" b="0" dirty="0" err="1">
                <a:cs typeface="Times New Roman" panose="02020603050405020304" pitchFamily="18" charset="0"/>
              </a:rPr>
              <a:t>Bahl</a:t>
            </a:r>
            <a:r>
              <a:rPr lang="en-US" altLang="zh-CN" sz="2400" b="0" dirty="0">
                <a:cs typeface="Times New Roman" panose="02020603050405020304" pitchFamily="18" charset="0"/>
              </a:rPr>
              <a:t> </a:t>
            </a:r>
            <a:r>
              <a:rPr lang="zh-CN" altLang="en-US" sz="2400" b="0" dirty="0">
                <a:cs typeface="Times New Roman" panose="02020603050405020304" pitchFamily="18" charset="0"/>
              </a:rPr>
              <a:t>等著，郑新 等译，电子工业</a:t>
            </a:r>
            <a:r>
              <a:rPr lang="zh-CN" altLang="en-US" sz="2400" b="0" dirty="0" smtClean="0">
                <a:cs typeface="Times New Roman" panose="02020603050405020304" pitchFamily="18" charset="0"/>
              </a:rPr>
              <a:t>出版社</a:t>
            </a:r>
            <a:endParaRPr lang="en-US" altLang="zh-CN" sz="2400" b="0" dirty="0">
              <a:cs typeface="Times New Roman" panose="02020603050405020304" pitchFamily="18" charset="0"/>
            </a:endParaRPr>
          </a:p>
          <a:p>
            <a:pPr algn="l">
              <a:lnSpc>
                <a:spcPct val="90000"/>
              </a:lnSpc>
              <a:spcBef>
                <a:spcPct val="20000"/>
              </a:spcBef>
              <a:buClr>
                <a:schemeClr val="folHlink"/>
              </a:buClr>
              <a:buSzPct val="60000"/>
              <a:buFont typeface="Wingdings" panose="05000000000000000000" pitchFamily="2" charset="2"/>
              <a:buNone/>
            </a:pPr>
            <a:r>
              <a:rPr lang="en-US" altLang="zh-CN" sz="2200" dirty="0" smtClean="0">
                <a:cs typeface="Times New Roman" panose="02020603050405020304" pitchFamily="18" charset="0"/>
              </a:rPr>
              <a:t>  </a:t>
            </a:r>
          </a:p>
          <a:p>
            <a:pPr algn="l">
              <a:lnSpc>
                <a:spcPct val="90000"/>
              </a:lnSpc>
              <a:spcBef>
                <a:spcPct val="20000"/>
              </a:spcBef>
              <a:buClr>
                <a:schemeClr val="folHlink"/>
              </a:buClr>
              <a:buSzPct val="60000"/>
              <a:buFont typeface="Wingdings" panose="05000000000000000000" pitchFamily="2" charset="2"/>
              <a:buNone/>
            </a:pPr>
            <a:endParaRPr lang="en-US" altLang="zh-CN" sz="2200" dirty="0">
              <a:cs typeface="Times New Roman" panose="02020603050405020304" pitchFamily="18" charset="0"/>
            </a:endParaRPr>
          </a:p>
          <a:p>
            <a:pPr algn="l">
              <a:lnSpc>
                <a:spcPct val="90000"/>
              </a:lnSpc>
              <a:spcBef>
                <a:spcPct val="20000"/>
              </a:spcBef>
              <a:buClr>
                <a:schemeClr val="folHlink"/>
              </a:buClr>
              <a:buSzPct val="60000"/>
              <a:buFont typeface="Wingdings" panose="05000000000000000000" pitchFamily="2" charset="2"/>
              <a:buNone/>
            </a:pPr>
            <a:r>
              <a:rPr lang="en-US" altLang="zh-CN" sz="2200" dirty="0" smtClean="0">
                <a:cs typeface="Times New Roman" panose="02020603050405020304" pitchFamily="18" charset="0"/>
              </a:rPr>
              <a:t>                                                        *</a:t>
            </a:r>
            <a:r>
              <a:rPr lang="zh-CN" altLang="en-US" sz="2200" dirty="0">
                <a:cs typeface="Times New Roman" panose="02020603050405020304" pitchFamily="18" charset="0"/>
              </a:rPr>
              <a:t>其它部分内容参考书另行指定</a:t>
            </a:r>
          </a:p>
          <a:p>
            <a:pPr algn="l">
              <a:lnSpc>
                <a:spcPct val="90000"/>
              </a:lnSpc>
              <a:spcBef>
                <a:spcPct val="20000"/>
              </a:spcBef>
              <a:buClr>
                <a:schemeClr val="folHlink"/>
              </a:buClr>
              <a:buSzPct val="60000"/>
              <a:buFont typeface="Wingdings" panose="05000000000000000000" pitchFamily="2" charset="2"/>
              <a:buChar char="n"/>
            </a:pPr>
            <a:endParaRPr lang="zh-CN" altLang="en-US" sz="2700" b="0" dirty="0">
              <a:latin typeface="Tahoma" panose="020B0604030504040204" pitchFamily="34" charset="0"/>
            </a:endParaRPr>
          </a:p>
        </p:txBody>
      </p:sp>
      <p:sp>
        <p:nvSpPr>
          <p:cNvPr id="2" name="灯片编号占位符 1"/>
          <p:cNvSpPr>
            <a:spLocks noGrp="1"/>
          </p:cNvSpPr>
          <p:nvPr>
            <p:ph type="sldNum" sz="quarter" idx="12"/>
          </p:nvPr>
        </p:nvSpPr>
        <p:spPr/>
        <p:txBody>
          <a:bodyPr/>
          <a:lstStyle/>
          <a:p>
            <a:pPr>
              <a:defRPr/>
            </a:pPr>
            <a:fld id="{78CFD9C6-4DBE-4577-B702-A799D95F6E71}" type="slidenum">
              <a:rPr lang="en-US" altLang="zh-CN" smtClean="0"/>
              <a:pPr>
                <a:defRPr/>
              </a:pPr>
              <a:t>69</a:t>
            </a:fld>
            <a:endParaRPr lang="en-US" altLang="zh-CN"/>
          </a:p>
        </p:txBody>
      </p:sp>
    </p:spTree>
    <p:extLst>
      <p:ext uri="{BB962C8B-B14F-4D97-AF65-F5344CB8AC3E}">
        <p14:creationId xmlns:p14="http://schemas.microsoft.com/office/powerpoint/2010/main" val="280928026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pPr algn="ctr" eaLnBrk="1" hangingPunct="1"/>
            <a:r>
              <a:rPr lang="zh-CN" altLang="en-US" sz="4000" dirty="0" smtClean="0">
                <a:latin typeface="黑体" panose="02010609060101010101" pitchFamily="49" charset="-122"/>
                <a:ea typeface="黑体" panose="02010609060101010101" pitchFamily="49" charset="-122"/>
              </a:rPr>
              <a:t>第一章　绪　论</a:t>
            </a:r>
          </a:p>
        </p:txBody>
      </p:sp>
      <p:sp>
        <p:nvSpPr>
          <p:cNvPr id="78852" name="Rectangle 4"/>
          <p:cNvSpPr>
            <a:spLocks noGrp="1" noChangeArrowheads="1"/>
          </p:cNvSpPr>
          <p:nvPr>
            <p:ph idx="1"/>
          </p:nvPr>
        </p:nvSpPr>
        <p:spPr>
          <a:xfrm>
            <a:off x="539750" y="1719263"/>
            <a:ext cx="8353425" cy="4411662"/>
          </a:xfrm>
        </p:spPr>
        <p:txBody>
          <a:bodyPr/>
          <a:lstStyle/>
          <a:p>
            <a:pPr eaLnBrk="1" hangingPunct="1">
              <a:buFont typeface="Wingdings" panose="05000000000000000000" pitchFamily="2" charset="2"/>
              <a:buNone/>
            </a:pPr>
            <a:r>
              <a:rPr lang="en-US" altLang="zh-CN" dirty="0" smtClean="0"/>
              <a:t> </a:t>
            </a:r>
            <a:r>
              <a:rPr lang="zh-CN" altLang="en-US" b="1" dirty="0" smtClean="0"/>
              <a:t>在人类历史发展中，信息经历了五次重大变革：</a:t>
            </a:r>
          </a:p>
          <a:p>
            <a:pPr eaLnBrk="1" hangingPunct="1">
              <a:buFont typeface="Wingdings" panose="05000000000000000000" pitchFamily="2" charset="2"/>
              <a:buNone/>
            </a:pPr>
            <a:endParaRPr lang="zh-CN" altLang="en-US" sz="800" b="1" dirty="0" smtClean="0"/>
          </a:p>
          <a:p>
            <a:pPr eaLnBrk="1" hangingPunct="1"/>
            <a:r>
              <a:rPr lang="zh-CN" altLang="en-US" b="1" dirty="0" smtClean="0"/>
              <a:t>　语言的产生</a:t>
            </a:r>
          </a:p>
          <a:p>
            <a:pPr eaLnBrk="1" hangingPunct="1"/>
            <a:r>
              <a:rPr lang="zh-CN" altLang="en-US" b="1" dirty="0" smtClean="0"/>
              <a:t>　文字的产生</a:t>
            </a:r>
          </a:p>
          <a:p>
            <a:pPr eaLnBrk="1" hangingPunct="1"/>
            <a:r>
              <a:rPr lang="zh-CN" altLang="en-US" b="1" dirty="0" smtClean="0"/>
              <a:t>　印刷术的发明</a:t>
            </a:r>
          </a:p>
          <a:p>
            <a:pPr eaLnBrk="1" hangingPunct="1"/>
            <a:r>
              <a:rPr lang="zh-CN" altLang="en-US" b="1" dirty="0" smtClean="0"/>
              <a:t>　电话、电报的发明</a:t>
            </a:r>
          </a:p>
          <a:p>
            <a:pPr eaLnBrk="1" hangingPunct="1"/>
            <a:r>
              <a:rPr lang="zh-CN" altLang="en-US" b="1" dirty="0" smtClean="0"/>
              <a:t>　计算机与通信技术的结合</a:t>
            </a:r>
          </a:p>
        </p:txBody>
      </p:sp>
      <p:sp>
        <p:nvSpPr>
          <p:cNvPr id="9220"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C8D7BEE-133B-45D9-9144-ED99B4390DB0}" type="slidenum">
              <a:rPr lang="en-US" altLang="zh-CN" sz="1000"/>
              <a:pPr>
                <a:spcBef>
                  <a:spcPct val="0"/>
                </a:spcBef>
                <a:buClrTx/>
                <a:buSzTx/>
                <a:buFontTx/>
                <a:buNone/>
              </a:pPr>
              <a:t>7</a:t>
            </a:fld>
            <a:endParaRPr lang="en-US" altLang="zh-CN" sz="1000"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78852">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78852">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499"/>
                                          </p:stCondLst>
                                        </p:cTn>
                                        <p:tgtEl>
                                          <p:spTgt spid="78852">
                                            <p:txEl>
                                              <p:pRg st="3" end="3"/>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499"/>
                                          </p:stCondLst>
                                        </p:cTn>
                                        <p:tgtEl>
                                          <p:spTgt spid="78852">
                                            <p:txEl>
                                              <p:pRg st="4" end="4"/>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499"/>
                                          </p:stCondLst>
                                        </p:cTn>
                                        <p:tgtEl>
                                          <p:spTgt spid="78852">
                                            <p:txEl>
                                              <p:pRg st="5" end="5"/>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grpId="0" nodeType="clickEffect">
                                  <p:stCondLst>
                                    <p:cond delay="0"/>
                                  </p:stCondLst>
                                  <p:childTnLst>
                                    <p:set>
                                      <p:cBhvr>
                                        <p:cTn id="26" dur="1" fill="hold">
                                          <p:stCondLst>
                                            <p:cond delay="499"/>
                                          </p:stCondLst>
                                        </p:cTn>
                                        <p:tgtEl>
                                          <p:spTgt spid="7885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2" grpId="0" build="p" autoUpdateAnimBg="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标题 1"/>
          <p:cNvSpPr>
            <a:spLocks noGrp="1"/>
          </p:cNvSpPr>
          <p:nvPr>
            <p:ph type="title"/>
          </p:nvPr>
        </p:nvSpPr>
        <p:spPr/>
        <p:txBody>
          <a:bodyPr/>
          <a:lstStyle/>
          <a:p>
            <a:r>
              <a:rPr lang="zh-CN" altLang="en-US" sz="4000" dirty="0">
                <a:latin typeface="微软雅黑" panose="020B0503020204020204" pitchFamily="34" charset="-122"/>
                <a:ea typeface="微软雅黑" panose="020B0503020204020204" pitchFamily="34" charset="-122"/>
              </a:rPr>
              <a:t>通信</a:t>
            </a:r>
            <a:r>
              <a:rPr lang="zh-CN" altLang="en-US" sz="4000" dirty="0" smtClean="0">
                <a:latin typeface="微软雅黑" panose="020B0503020204020204" pitchFamily="34" charset="-122"/>
                <a:ea typeface="微软雅黑" panose="020B0503020204020204" pitchFamily="34" charset="-122"/>
              </a:rPr>
              <a:t>发展简史</a:t>
            </a:r>
          </a:p>
        </p:txBody>
      </p:sp>
      <p:sp>
        <p:nvSpPr>
          <p:cNvPr id="10243" name="内容占位符 2"/>
          <p:cNvSpPr>
            <a:spLocks noGrp="1"/>
          </p:cNvSpPr>
          <p:nvPr>
            <p:ph idx="1"/>
          </p:nvPr>
        </p:nvSpPr>
        <p:spPr>
          <a:xfrm>
            <a:off x="457200" y="1700808"/>
            <a:ext cx="8229600" cy="4411662"/>
          </a:xfrm>
        </p:spPr>
        <p:txBody>
          <a:bodyPr/>
          <a:lstStyle/>
          <a:p>
            <a:pPr>
              <a:lnSpc>
                <a:spcPts val="4000"/>
              </a:lnSpc>
            </a:pPr>
            <a:r>
              <a:rPr lang="zh-CN" altLang="en-US" b="1" dirty="0" smtClean="0"/>
              <a:t>古代通信</a:t>
            </a:r>
            <a:endParaRPr lang="en-US" altLang="zh-CN" b="1" dirty="0" smtClean="0"/>
          </a:p>
          <a:p>
            <a:pPr marL="0" indent="0">
              <a:lnSpc>
                <a:spcPts val="4000"/>
              </a:lnSpc>
              <a:buNone/>
            </a:pPr>
            <a:r>
              <a:rPr lang="en-US" altLang="zh-CN" b="1" dirty="0"/>
              <a:t> </a:t>
            </a:r>
            <a:r>
              <a:rPr lang="en-US" altLang="zh-CN" b="1" dirty="0" smtClean="0"/>
              <a:t>   </a:t>
            </a:r>
            <a:r>
              <a:rPr lang="zh-CN" altLang="en-US" b="1" dirty="0" smtClean="0"/>
              <a:t>原始手段：烽火、旗语</a:t>
            </a:r>
            <a:endParaRPr lang="en-US" altLang="zh-CN" b="1" dirty="0" smtClean="0"/>
          </a:p>
          <a:p>
            <a:pPr>
              <a:lnSpc>
                <a:spcPts val="4000"/>
              </a:lnSpc>
            </a:pPr>
            <a:r>
              <a:rPr lang="zh-CN" altLang="en-US" b="1" dirty="0" smtClean="0"/>
              <a:t>近、现代通信</a:t>
            </a:r>
            <a:endParaRPr lang="en-US" altLang="zh-CN" b="1" dirty="0" smtClean="0"/>
          </a:p>
          <a:p>
            <a:pPr>
              <a:lnSpc>
                <a:spcPts val="4000"/>
              </a:lnSpc>
              <a:buFont typeface="Wingdings" panose="05000000000000000000" pitchFamily="2" charset="2"/>
              <a:buNone/>
            </a:pPr>
            <a:r>
              <a:rPr lang="en-US" altLang="zh-CN" b="1" dirty="0" smtClean="0"/>
              <a:t>    Maxwell</a:t>
            </a:r>
            <a:r>
              <a:rPr lang="zh-CN" altLang="en-US" b="1" dirty="0" smtClean="0"/>
              <a:t>理论，电报、电话、有线通信、光纤通信</a:t>
            </a:r>
            <a:endParaRPr lang="en-US" altLang="zh-CN" b="1" dirty="0" smtClean="0"/>
          </a:p>
          <a:p>
            <a:pPr>
              <a:lnSpc>
                <a:spcPts val="4000"/>
              </a:lnSpc>
            </a:pPr>
            <a:r>
              <a:rPr lang="zh-CN" altLang="en-US" b="1" dirty="0" smtClean="0"/>
              <a:t>当代通信 </a:t>
            </a:r>
            <a:endParaRPr lang="en-US" altLang="zh-CN" b="1" dirty="0" smtClean="0"/>
          </a:p>
          <a:p>
            <a:pPr>
              <a:lnSpc>
                <a:spcPts val="4000"/>
              </a:lnSpc>
              <a:buFont typeface="Wingdings" panose="05000000000000000000" pitchFamily="2" charset="2"/>
              <a:buNone/>
            </a:pPr>
            <a:r>
              <a:rPr lang="en-US" altLang="zh-CN" b="1" dirty="0" smtClean="0"/>
              <a:t>    </a:t>
            </a:r>
            <a:r>
              <a:rPr lang="zh-CN" altLang="en-US" b="1" dirty="0" smtClean="0"/>
              <a:t>移动通信和互联网通信</a:t>
            </a:r>
          </a:p>
        </p:txBody>
      </p:sp>
      <p:sp>
        <p:nvSpPr>
          <p:cNvPr id="10244" name="灯片编号占位符 3"/>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tx2"/>
              </a:buClr>
              <a:buSzPct val="70000"/>
              <a:buFont typeface="Wingdings" panose="05000000000000000000" pitchFamily="2" charset="2"/>
              <a:buChar char="l"/>
              <a:defRPr sz="3000">
                <a:solidFill>
                  <a:schemeClr val="tx1"/>
                </a:solidFill>
                <a:latin typeface="Arial" panose="020B0604020202020204" pitchFamily="34" charset="0"/>
                <a:ea typeface="宋体" panose="02010600030101010101" pitchFamily="2" charset="-122"/>
              </a:defRPr>
            </a:lvl1pPr>
            <a:lvl2pPr marL="742950" indent="-285750">
              <a:spcBef>
                <a:spcPct val="20000"/>
              </a:spcBef>
              <a:buClr>
                <a:schemeClr val="accent2"/>
              </a:buClr>
              <a:buSzPct val="70000"/>
              <a:buFont typeface="Wingdings" panose="05000000000000000000" pitchFamily="2" charset="2"/>
              <a:buChar char="l"/>
              <a:defRPr sz="2600">
                <a:solidFill>
                  <a:schemeClr val="tx1"/>
                </a:solidFill>
                <a:latin typeface="Arial" panose="020B0604020202020204" pitchFamily="34" charset="0"/>
                <a:ea typeface="宋体" panose="02010600030101010101" pitchFamily="2" charset="-122"/>
              </a:defRPr>
            </a:lvl2pPr>
            <a:lvl3pPr marL="1143000" indent="-228600">
              <a:spcBef>
                <a:spcPct val="20000"/>
              </a:spcBef>
              <a:buClr>
                <a:schemeClr val="accent1"/>
              </a:buClr>
              <a:buSzPct val="70000"/>
              <a:buFont typeface="Wingdings" panose="05000000000000000000" pitchFamily="2" charset="2"/>
              <a:buChar char="l"/>
              <a:defRPr sz="2300">
                <a:solidFill>
                  <a:schemeClr val="tx1"/>
                </a:solidFill>
                <a:latin typeface="Arial" panose="020B0604020202020204" pitchFamily="34" charset="0"/>
                <a:ea typeface="宋体" panose="02010600030101010101" pitchFamily="2" charset="-122"/>
              </a:defRPr>
            </a:lvl3pPr>
            <a:lvl4pPr marL="1600200" indent="-228600">
              <a:spcBef>
                <a:spcPct val="20000"/>
              </a:spcBef>
              <a:buClr>
                <a:schemeClr val="tx2"/>
              </a:buClr>
              <a:buSzPct val="75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Tx/>
              <a:buSzTx/>
              <a:buFontTx/>
              <a:buNone/>
            </a:pPr>
            <a:fld id="{896FC1AD-03C4-41B5-BA84-458893E8C321}" type="slidenum">
              <a:rPr lang="en-US" altLang="zh-CN" sz="1000"/>
              <a:pPr>
                <a:spcBef>
                  <a:spcPct val="0"/>
                </a:spcBef>
                <a:buClrTx/>
                <a:buSzTx/>
                <a:buFontTx/>
                <a:buNone/>
              </a:pPr>
              <a:t>8</a:t>
            </a:fld>
            <a:endParaRPr lang="en-US" altLang="zh-CN" sz="10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pPr>
              <a:defRPr/>
            </a:pPr>
            <a:fld id="{27819842-884B-4644-ABAE-E598631E1809}" type="slidenum">
              <a:rPr lang="en-US" altLang="zh-CN" smtClean="0"/>
              <a:pPr>
                <a:defRPr/>
              </a:pPr>
              <a:t>9</a:t>
            </a:fld>
            <a:endParaRPr lang="en-US" altLang="zh-CN" dirty="0"/>
          </a:p>
        </p:txBody>
      </p:sp>
      <p:pic>
        <p:nvPicPr>
          <p:cNvPr id="4" name="Ericsson The History of Wireless Communicatio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791474" y="769938"/>
            <a:ext cx="6875252" cy="5156440"/>
          </a:xfrm>
          <a:prstGeom prst="rect">
            <a:avLst/>
          </a:prstGeom>
        </p:spPr>
      </p:pic>
    </p:spTree>
    <p:extLst>
      <p:ext uri="{BB962C8B-B14F-4D97-AF65-F5344CB8AC3E}">
        <p14:creationId xmlns:p14="http://schemas.microsoft.com/office/powerpoint/2010/main" val="304591523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theme/theme1.xml><?xml version="1.0" encoding="utf-8"?>
<a:theme xmlns:a="http://schemas.openxmlformats.org/drawingml/2006/main" name="Network">
  <a:themeElements>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fontScheme name="Network">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Network 1">
        <a:dk1>
          <a:srgbClr val="4F747B"/>
        </a:dk1>
        <a:lt1>
          <a:srgbClr val="FFFFFF"/>
        </a:lt1>
        <a:dk2>
          <a:srgbClr val="000000"/>
        </a:dk2>
        <a:lt2>
          <a:srgbClr val="C0C0C0"/>
        </a:lt2>
        <a:accent1>
          <a:srgbClr val="859868"/>
        </a:accent1>
        <a:accent2>
          <a:srgbClr val="5F5F5F"/>
        </a:accent2>
        <a:accent3>
          <a:srgbClr val="AAAAAA"/>
        </a:accent3>
        <a:accent4>
          <a:srgbClr val="DADADA"/>
        </a:accent4>
        <a:accent5>
          <a:srgbClr val="C2CAB9"/>
        </a:accent5>
        <a:accent6>
          <a:srgbClr val="555555"/>
        </a:accent6>
        <a:hlink>
          <a:srgbClr val="5F5F5F"/>
        </a:hlink>
        <a:folHlink>
          <a:srgbClr val="BA1212"/>
        </a:folHlink>
      </a:clrScheme>
      <a:clrMap bg1="dk2" tx1="lt1" bg2="dk1" tx2="lt2" accent1="accent1" accent2="accent2" accent3="accent3" accent4="accent4" accent5="accent5" accent6="accent6" hlink="hlink" folHlink="folHlink"/>
    </a:extraClrScheme>
    <a:extraClrScheme>
      <a:clrScheme name="Network 2">
        <a:dk1>
          <a:srgbClr val="3C0000"/>
        </a:dk1>
        <a:lt1>
          <a:srgbClr val="FFFFFF"/>
        </a:lt1>
        <a:dk2>
          <a:srgbClr val="4D0B0B"/>
        </a:dk2>
        <a:lt2>
          <a:srgbClr val="FFFFFF"/>
        </a:lt2>
        <a:accent1>
          <a:srgbClr val="666633"/>
        </a:accent1>
        <a:accent2>
          <a:srgbClr val="CC3300"/>
        </a:accent2>
        <a:accent3>
          <a:srgbClr val="B2AAAA"/>
        </a:accent3>
        <a:accent4>
          <a:srgbClr val="DADADA"/>
        </a:accent4>
        <a:accent5>
          <a:srgbClr val="B8B8AD"/>
        </a:accent5>
        <a:accent6>
          <a:srgbClr val="B92D00"/>
        </a:accent6>
        <a:hlink>
          <a:srgbClr val="CC9900"/>
        </a:hlink>
        <a:folHlink>
          <a:srgbClr val="CCCC33"/>
        </a:folHlink>
      </a:clrScheme>
      <a:clrMap bg1="dk2" tx1="lt1" bg2="dk1" tx2="lt2" accent1="accent1" accent2="accent2" accent3="accent3" accent4="accent4" accent5="accent5" accent6="accent6" hlink="hlink" folHlink="folHlink"/>
    </a:extraClrScheme>
    <a:extraClrScheme>
      <a:clrScheme name="Network 3">
        <a:dk1>
          <a:srgbClr val="666699"/>
        </a:dk1>
        <a:lt1>
          <a:srgbClr val="FFFFFF"/>
        </a:lt1>
        <a:dk2>
          <a:srgbClr val="15192B"/>
        </a:dk2>
        <a:lt2>
          <a:srgbClr val="CCCCFF"/>
        </a:lt2>
        <a:accent1>
          <a:srgbClr val="4F893D"/>
        </a:accent1>
        <a:accent2>
          <a:srgbClr val="666699"/>
        </a:accent2>
        <a:accent3>
          <a:srgbClr val="AAABAC"/>
        </a:accent3>
        <a:accent4>
          <a:srgbClr val="DADADA"/>
        </a:accent4>
        <a:accent5>
          <a:srgbClr val="B2C4AF"/>
        </a:accent5>
        <a:accent6>
          <a:srgbClr val="5C5C8A"/>
        </a:accent6>
        <a:hlink>
          <a:srgbClr val="CC9900"/>
        </a:hlink>
        <a:folHlink>
          <a:srgbClr val="4837C7"/>
        </a:folHlink>
      </a:clrScheme>
      <a:clrMap bg1="dk2" tx1="lt1" bg2="dk1" tx2="lt2" accent1="accent1" accent2="accent2" accent3="accent3" accent4="accent4" accent5="accent5" accent6="accent6" hlink="hlink" folHlink="folHlink"/>
    </a:extraClrScheme>
    <a:extraClrScheme>
      <a:clrScheme name="Network 4">
        <a:dk1>
          <a:srgbClr val="666699"/>
        </a:dk1>
        <a:lt1>
          <a:srgbClr val="FFFFFF"/>
        </a:lt1>
        <a:dk2>
          <a:srgbClr val="86001A"/>
        </a:dk2>
        <a:lt2>
          <a:srgbClr val="CCCC66"/>
        </a:lt2>
        <a:accent1>
          <a:srgbClr val="FF3300"/>
        </a:accent1>
        <a:accent2>
          <a:srgbClr val="FF6600"/>
        </a:accent2>
        <a:accent3>
          <a:srgbClr val="C3AAAB"/>
        </a:accent3>
        <a:accent4>
          <a:srgbClr val="DADADA"/>
        </a:accent4>
        <a:accent5>
          <a:srgbClr val="FFADAA"/>
        </a:accent5>
        <a:accent6>
          <a:srgbClr val="E75C00"/>
        </a:accent6>
        <a:hlink>
          <a:srgbClr val="CC9900"/>
        </a:hlink>
        <a:folHlink>
          <a:srgbClr val="FF0000"/>
        </a:folHlink>
      </a:clrScheme>
      <a:clrMap bg1="dk2" tx1="lt1" bg2="dk1" tx2="lt2" accent1="accent1" accent2="accent2" accent3="accent3" accent4="accent4" accent5="accent5" accent6="accent6" hlink="hlink" folHlink="folHlink"/>
    </a:extraClrScheme>
    <a:extraClrScheme>
      <a:clrScheme name="Network 5">
        <a:dk1>
          <a:srgbClr val="666699"/>
        </a:dk1>
        <a:lt1>
          <a:srgbClr val="FFFFFF"/>
        </a:lt1>
        <a:dk2>
          <a:srgbClr val="000054"/>
        </a:dk2>
        <a:lt2>
          <a:srgbClr val="FFFFFF"/>
        </a:lt2>
        <a:accent1>
          <a:srgbClr val="3333FF"/>
        </a:accent1>
        <a:accent2>
          <a:srgbClr val="006699"/>
        </a:accent2>
        <a:accent3>
          <a:srgbClr val="AAAAB3"/>
        </a:accent3>
        <a:accent4>
          <a:srgbClr val="DADADA"/>
        </a:accent4>
        <a:accent5>
          <a:srgbClr val="ADADFF"/>
        </a:accent5>
        <a:accent6>
          <a:srgbClr val="005C8A"/>
        </a:accent6>
        <a:hlink>
          <a:srgbClr val="669900"/>
        </a:hlink>
        <a:folHlink>
          <a:srgbClr val="0000FF"/>
        </a:folHlink>
      </a:clrScheme>
      <a:clrMap bg1="dk2" tx1="lt1" bg2="dk1" tx2="lt2" accent1="accent1" accent2="accent2" accent3="accent3" accent4="accent4" accent5="accent5" accent6="accent6" hlink="hlink" folHlink="folHlink"/>
    </a:extraClrScheme>
    <a:extraClrScheme>
      <a:clrScheme name="Network 6">
        <a:dk1>
          <a:srgbClr val="808080"/>
        </a:dk1>
        <a:lt1>
          <a:srgbClr val="FFFFFF"/>
        </a:lt1>
        <a:dk2>
          <a:srgbClr val="30054B"/>
        </a:dk2>
        <a:lt2>
          <a:srgbClr val="FFFFFF"/>
        </a:lt2>
        <a:accent1>
          <a:srgbClr val="797B9B"/>
        </a:accent1>
        <a:accent2>
          <a:srgbClr val="6B4FB1"/>
        </a:accent2>
        <a:accent3>
          <a:srgbClr val="ADAAB1"/>
        </a:accent3>
        <a:accent4>
          <a:srgbClr val="DADADA"/>
        </a:accent4>
        <a:accent5>
          <a:srgbClr val="BEBFCB"/>
        </a:accent5>
        <a:accent6>
          <a:srgbClr val="6047A0"/>
        </a:accent6>
        <a:hlink>
          <a:srgbClr val="7AACCE"/>
        </a:hlink>
        <a:folHlink>
          <a:srgbClr val="D8D8EC"/>
        </a:folHlink>
      </a:clrScheme>
      <a:clrMap bg1="dk2" tx1="lt1" bg2="dk1" tx2="lt2" accent1="accent1" accent2="accent2" accent3="accent3" accent4="accent4" accent5="accent5" accent6="accent6" hlink="hlink" folHlink="folHlink"/>
    </a:extraClrScheme>
    <a:extraClrScheme>
      <a:clrScheme name="Network 7">
        <a:dk1>
          <a:srgbClr val="808080"/>
        </a:dk1>
        <a:lt1>
          <a:srgbClr val="FFFFCC"/>
        </a:lt1>
        <a:dk2>
          <a:srgbClr val="29527B"/>
        </a:dk2>
        <a:lt2>
          <a:srgbClr val="FFFFFF"/>
        </a:lt2>
        <a:accent1>
          <a:srgbClr val="CCCC00"/>
        </a:accent1>
        <a:accent2>
          <a:srgbClr val="669999"/>
        </a:accent2>
        <a:accent3>
          <a:srgbClr val="ACB3BF"/>
        </a:accent3>
        <a:accent4>
          <a:srgbClr val="DADAAE"/>
        </a:accent4>
        <a:accent5>
          <a:srgbClr val="E2E2AA"/>
        </a:accent5>
        <a:accent6>
          <a:srgbClr val="5C8A8A"/>
        </a:accent6>
        <a:hlink>
          <a:srgbClr val="D8D8EC"/>
        </a:hlink>
        <a:folHlink>
          <a:srgbClr val="B2B2B2"/>
        </a:folHlink>
      </a:clrScheme>
      <a:clrMap bg1="dk2" tx1="lt1" bg2="dk1" tx2="lt2" accent1="accent1" accent2="accent2" accent3="accent3" accent4="accent4" accent5="accent5" accent6="accent6" hlink="hlink" folHlink="folHlink"/>
    </a:extraClrScheme>
    <a:extraClrScheme>
      <a:clrScheme name="Network 8">
        <a:dk1>
          <a:srgbClr val="666699"/>
        </a:dk1>
        <a:lt1>
          <a:srgbClr val="FFFFFF"/>
        </a:lt1>
        <a:dk2>
          <a:srgbClr val="476949"/>
        </a:dk2>
        <a:lt2>
          <a:srgbClr val="FFFFFF"/>
        </a:lt2>
        <a:accent1>
          <a:srgbClr val="CC6600"/>
        </a:accent1>
        <a:accent2>
          <a:srgbClr val="CC9900"/>
        </a:accent2>
        <a:accent3>
          <a:srgbClr val="B1B9B1"/>
        </a:accent3>
        <a:accent4>
          <a:srgbClr val="DADADA"/>
        </a:accent4>
        <a:accent5>
          <a:srgbClr val="E2B8AA"/>
        </a:accent5>
        <a:accent6>
          <a:srgbClr val="B98A00"/>
        </a:accent6>
        <a:hlink>
          <a:srgbClr val="669900"/>
        </a:hlink>
        <a:folHlink>
          <a:srgbClr val="A45200"/>
        </a:folHlink>
      </a:clrScheme>
      <a:clrMap bg1="dk2" tx1="lt1" bg2="dk1" tx2="lt2" accent1="accent1" accent2="accent2" accent3="accent3" accent4="accent4" accent5="accent5" accent6="accent6" hlink="hlink" folHlink="folHlink"/>
    </a:extraClrScheme>
    <a:extraClrScheme>
      <a:clrScheme name="Network 9">
        <a:dk1>
          <a:srgbClr val="000000"/>
        </a:dk1>
        <a:lt1>
          <a:srgbClr val="FFFFFF"/>
        </a:lt1>
        <a:dk2>
          <a:srgbClr val="7C1302"/>
        </a:dk2>
        <a:lt2>
          <a:srgbClr val="CC9900"/>
        </a:lt2>
        <a:accent1>
          <a:srgbClr val="CC9900"/>
        </a:accent1>
        <a:accent2>
          <a:srgbClr val="CC3300"/>
        </a:accent2>
        <a:accent3>
          <a:srgbClr val="FFFFFF"/>
        </a:accent3>
        <a:accent4>
          <a:srgbClr val="000000"/>
        </a:accent4>
        <a:accent5>
          <a:srgbClr val="E2CAAA"/>
        </a:accent5>
        <a:accent6>
          <a:srgbClr val="B92D00"/>
        </a:accent6>
        <a:hlink>
          <a:srgbClr val="808080"/>
        </a:hlink>
        <a:folHlink>
          <a:srgbClr val="CCCC66"/>
        </a:folHlink>
      </a:clrScheme>
      <a:clrMap bg1="lt1" tx1="dk1" bg2="lt2" tx2="dk2" accent1="accent1" accent2="accent2" accent3="accent3" accent4="accent4" accent5="accent5" accent6="accent6" hlink="hlink" folHlink="folHlink"/>
    </a:extraClrScheme>
    <a:extraClrScheme>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themeOverride>
</file>

<file path=ppt/theme/themeOverride2.xml><?xml version="1.0" encoding="utf-8"?>
<a:themeOverride xmlns:a="http://schemas.openxmlformats.org/drawingml/2006/main">
  <a:clrScheme name="Network 10">
    <a:dk1>
      <a:srgbClr val="000000"/>
    </a:dk1>
    <a:lt1>
      <a:srgbClr val="FFFFFF"/>
    </a:lt1>
    <a:dk2>
      <a:srgbClr val="330066"/>
    </a:dk2>
    <a:lt2>
      <a:srgbClr val="808080"/>
    </a:lt2>
    <a:accent1>
      <a:srgbClr val="CCCC00"/>
    </a:accent1>
    <a:accent2>
      <a:srgbClr val="669999"/>
    </a:accent2>
    <a:accent3>
      <a:srgbClr val="FFFFFF"/>
    </a:accent3>
    <a:accent4>
      <a:srgbClr val="000000"/>
    </a:accent4>
    <a:accent5>
      <a:srgbClr val="E2E2AA"/>
    </a:accent5>
    <a:accent6>
      <a:srgbClr val="5C8A8A"/>
    </a:accent6>
    <a:hlink>
      <a:srgbClr val="7E9CE8"/>
    </a:hlink>
    <a:folHlink>
      <a:srgbClr val="D8D8EC"/>
    </a:folHlink>
  </a:clrScheme>
</a:themeOverride>
</file>

<file path=docProps/app.xml><?xml version="1.0" encoding="utf-8"?>
<Properties xmlns="http://schemas.openxmlformats.org/officeDocument/2006/extended-properties" xmlns:vt="http://schemas.openxmlformats.org/officeDocument/2006/docPropsVTypes">
  <Template/>
  <TotalTime>15458</TotalTime>
  <Words>3807</Words>
  <Application>Microsoft Office PowerPoint</Application>
  <PresentationFormat>全屏显示(4:3)</PresentationFormat>
  <Paragraphs>488</Paragraphs>
  <Slides>69</Slides>
  <Notes>3</Notes>
  <HiddenSlides>0</HiddenSlides>
  <MMClips>5</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4</vt:i4>
      </vt:variant>
      <vt:variant>
        <vt:lpstr>幻灯片标题</vt:lpstr>
      </vt:variant>
      <vt:variant>
        <vt:i4>69</vt:i4>
      </vt:variant>
    </vt:vector>
  </HeadingPairs>
  <TitlesOfParts>
    <vt:vector size="84" baseType="lpstr">
      <vt:lpstr>Monotype Sorts</vt:lpstr>
      <vt:lpstr>黑体</vt:lpstr>
      <vt:lpstr>楷体_GB2312</vt:lpstr>
      <vt:lpstr>宋体</vt:lpstr>
      <vt:lpstr>微软雅黑</vt:lpstr>
      <vt:lpstr>Arial</vt:lpstr>
      <vt:lpstr>Calibri</vt:lpstr>
      <vt:lpstr>Tahoma</vt:lpstr>
      <vt:lpstr>Times New Roman</vt:lpstr>
      <vt:lpstr>Wingdings</vt:lpstr>
      <vt:lpstr>Network</vt:lpstr>
      <vt:lpstr>Acrobat Document</vt:lpstr>
      <vt:lpstr>包装程序外壳对象</vt:lpstr>
      <vt:lpstr>Visio</vt:lpstr>
      <vt:lpstr>公式</vt:lpstr>
      <vt:lpstr>通信电子线路</vt:lpstr>
      <vt:lpstr>PowerPoint 演示文稿</vt:lpstr>
      <vt:lpstr>实验室条件</vt:lpstr>
      <vt:lpstr>软件学院</vt:lpstr>
      <vt:lpstr>课程内容</vt:lpstr>
      <vt:lpstr>培养目标</vt:lpstr>
      <vt:lpstr>第一章　绪　论</vt:lpstr>
      <vt:lpstr>通信发展简史</vt:lpstr>
      <vt:lpstr>PowerPoint 演示文稿</vt:lpstr>
      <vt:lpstr>通信通信发展历程</vt:lpstr>
      <vt:lpstr>PowerPoint 演示文稿</vt:lpstr>
      <vt:lpstr>现代通信技术特点</vt:lpstr>
      <vt:lpstr>通信系统组成的示意图</vt:lpstr>
      <vt:lpstr>通信电子线路频段划分</vt:lpstr>
      <vt:lpstr>常用频段代号</vt:lpstr>
      <vt:lpstr>移动通信系统</vt:lpstr>
      <vt:lpstr>个人移动通信终端(手机)史</vt:lpstr>
      <vt:lpstr>移动通信技术的演进 </vt:lpstr>
      <vt:lpstr>4G通信技术(LTE：Long Term Evolution)</vt:lpstr>
      <vt:lpstr>OFDM</vt:lpstr>
      <vt:lpstr>5G终端的发展</vt:lpstr>
      <vt:lpstr>5G的技术特点及应用</vt:lpstr>
      <vt:lpstr>5G的技术突破</vt:lpstr>
      <vt:lpstr>PowerPoint 演示文稿</vt:lpstr>
      <vt:lpstr>5G演示系统现状</vt:lpstr>
      <vt:lpstr>5G演示系统现状</vt:lpstr>
      <vt:lpstr>其它无线通信技术</vt:lpstr>
      <vt:lpstr>卫星通信</vt:lpstr>
      <vt:lpstr>卫星通信系统简介</vt:lpstr>
      <vt:lpstr>PowerPoint 演示文稿</vt:lpstr>
      <vt:lpstr>NB-loT</vt:lpstr>
      <vt:lpstr>移动电话辐射对健康的危害</vt:lpstr>
      <vt:lpstr>信道中的噪声与干扰</vt:lpstr>
      <vt:lpstr>通信系统的基本特性 一、传输距离</vt:lpstr>
      <vt:lpstr>PowerPoint 演示文稿</vt:lpstr>
      <vt:lpstr>二、通信容量</vt:lpstr>
      <vt:lpstr>三、信号失真度</vt:lpstr>
      <vt:lpstr>通信系统的信道</vt:lpstr>
      <vt:lpstr>移动通信中信道的问题</vt:lpstr>
      <vt:lpstr>通信系统模型</vt:lpstr>
      <vt:lpstr>通信系统的分类</vt:lpstr>
      <vt:lpstr>模拟通信与数字通信</vt:lpstr>
      <vt:lpstr>PowerPoint 演示文稿</vt:lpstr>
      <vt:lpstr>数字通信的优点</vt:lpstr>
      <vt:lpstr>数字通信的缺点</vt:lpstr>
      <vt:lpstr>通信电路（模拟）和数字电路的差别</vt:lpstr>
      <vt:lpstr>通信电子线路简介</vt:lpstr>
      <vt:lpstr>通信电子线路简介</vt:lpstr>
      <vt:lpstr>寄生效应：</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功率放大器原理图</vt:lpstr>
      <vt:lpstr>功率放大器的版图</vt:lpstr>
      <vt:lpstr>PowerPoint 演示文稿</vt:lpstr>
      <vt:lpstr>通信电子线路（高频电子线路）特点</vt:lpstr>
      <vt:lpstr>通信设备的小型化与大规模集成</vt:lpstr>
      <vt:lpstr>常用的测量仪器</vt:lpstr>
      <vt:lpstr>通信电子线路所需的学科</vt:lpstr>
      <vt:lpstr>通信电子线路设计六角形</vt:lpstr>
      <vt:lpstr>本课程的内容</vt:lpstr>
      <vt:lpstr>考核方法</vt:lpstr>
      <vt:lpstr>主要教学参考用书：</vt:lpstr>
    </vt:vector>
  </TitlesOfParts>
  <Company>seu</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tianling</dc:creator>
  <cp:lastModifiedBy>Windows 用户</cp:lastModifiedBy>
  <cp:revision>502</cp:revision>
  <cp:lastPrinted>2017-09-25T02:53:59Z</cp:lastPrinted>
  <dcterms:created xsi:type="dcterms:W3CDTF">2004-09-21T10:00:56Z</dcterms:created>
  <dcterms:modified xsi:type="dcterms:W3CDTF">2019-09-25T07:12:07Z</dcterms:modified>
</cp:coreProperties>
</file>